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48" r:id="rId5"/>
    <p:sldMasterId id="2147483672" r:id="rId6"/>
  </p:sldMasterIdLst>
  <p:notesMasterIdLst>
    <p:notesMasterId r:id="rId43"/>
  </p:notesMasterIdLst>
  <p:sldIdLst>
    <p:sldId id="335" r:id="rId7"/>
    <p:sldId id="257" r:id="rId8"/>
    <p:sldId id="258" r:id="rId9"/>
    <p:sldId id="259" r:id="rId10"/>
    <p:sldId id="440" r:id="rId11"/>
    <p:sldId id="344" r:id="rId12"/>
    <p:sldId id="413" r:id="rId13"/>
    <p:sldId id="375" r:id="rId14"/>
    <p:sldId id="331" r:id="rId15"/>
    <p:sldId id="330" r:id="rId16"/>
    <p:sldId id="320" r:id="rId17"/>
    <p:sldId id="423" r:id="rId18"/>
    <p:sldId id="425" r:id="rId19"/>
    <p:sldId id="428" r:id="rId20"/>
    <p:sldId id="261" r:id="rId21"/>
    <p:sldId id="426" r:id="rId22"/>
    <p:sldId id="429" r:id="rId23"/>
    <p:sldId id="268" r:id="rId24"/>
    <p:sldId id="381" r:id="rId25"/>
    <p:sldId id="315" r:id="rId26"/>
    <p:sldId id="267" r:id="rId27"/>
    <p:sldId id="294" r:id="rId28"/>
    <p:sldId id="266" r:id="rId29"/>
    <p:sldId id="439" r:id="rId30"/>
    <p:sldId id="269" r:id="rId31"/>
    <p:sldId id="318" r:id="rId32"/>
    <p:sldId id="414" r:id="rId33"/>
    <p:sldId id="400" r:id="rId34"/>
    <p:sldId id="431" r:id="rId35"/>
    <p:sldId id="430" r:id="rId36"/>
    <p:sldId id="382" r:id="rId37"/>
    <p:sldId id="383" r:id="rId38"/>
    <p:sldId id="384" r:id="rId39"/>
    <p:sldId id="415" r:id="rId40"/>
    <p:sldId id="263" r:id="rId41"/>
    <p:sldId id="3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134DD0-38A4-F864-B6AA-360D14DB5301}" name="Gun Kosintr" initials="GK" userId="S::gun.k@facgure.com::50617c66-5faa-4ffc-8931-b48df6f68d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4A1"/>
    <a:srgbClr val="19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DFF8-3786-466A-B974-850176E3B452}" v="68" dt="2023-01-31T10:27:2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/>
    <p:restoredTop sz="94709"/>
  </p:normalViewPr>
  <p:slideViewPr>
    <p:cSldViewPr snapToGrid="0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17001-A1D1-4FEF-84EF-DD86753D1FF9}" type="datetimeFigureOut">
              <a:t>9/2/2023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B6FEA-6E7A-494A-8E00-3A72731CD8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ea8aba9db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dea8aba9d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68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1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7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8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10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86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66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ea8aba9db_2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gdea8aba9db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5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d5f6ac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d5f6ac2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2d5f6ac24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a8aba9db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dea8aba9db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dea8aba9db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1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0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3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83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4cb01e3a_0_4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194cb01e3a_0_4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g1194cb01e3a_0_4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87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0" r:id="rId12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ultirank.org/study-at/mahidol-university-rankings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umultirank.org/json/exploreUniFinder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66FF4F9-7BF2-90CF-1F55-FFC4CB9F7660}"/>
              </a:ext>
            </a:extLst>
          </p:cNvPr>
          <p:cNvSpPr txBox="1">
            <a:spLocks/>
          </p:cNvSpPr>
          <p:nvPr/>
        </p:nvSpPr>
        <p:spPr>
          <a:xfrm>
            <a:off x="527050" y="1913305"/>
            <a:ext cx="9472793" cy="1658947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[A-Z Workshop] Programmable Data Pipeline and Orchestration Using Apache Airflow 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in Thai Higher Education Data Integration Challenges</a:t>
            </a:r>
            <a:endParaRPr lang="en-US" dirty="0">
              <a:solidFill>
                <a:srgbClr val="414BA4"/>
              </a:solidFill>
              <a:latin typeface="Bahnschrift"/>
              <a:ea typeface="+mn-ea"/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8B1D33-A262-731E-DBDC-988E4309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924" y="2025161"/>
            <a:ext cx="1778000" cy="1752600"/>
          </a:xfrm>
          <a:prstGeom prst="rect">
            <a:avLst/>
          </a:prstGeom>
        </p:spPr>
      </p:pic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E1C595-F6E5-8EC6-F684-1B7D008B5067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1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ABCD6B-3731-4E0D-3157-B522563D69B4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DC387B7E-1E9F-9388-394A-D1F8017A1F1A}"/>
              </a:ext>
            </a:extLst>
          </p:cNvPr>
          <p:cNvSpPr/>
          <p:nvPr/>
        </p:nvSpPr>
        <p:spPr>
          <a:xfrm>
            <a:off x="641131" y="2901461"/>
            <a:ext cx="180425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7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5035" y="630139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แหล่งที่มาของข้อมูล</a:t>
            </a:r>
            <a:endParaRPr lang="en-US" sz="54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877" y="2582394"/>
            <a:ext cx="2508396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800" spc="-33">
                <a:solidFill>
                  <a:srgbClr val="414BA4"/>
                </a:solidFill>
                <a:latin typeface="Montserrat Extra-Bold" panose="020B0604020202020204" charset="0"/>
              </a:rPr>
              <a:t>U-MULTIRANK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567" y="3491476"/>
            <a:ext cx="263278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1662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Times Higher</a:t>
            </a:r>
          </a:p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4551" y="4883605"/>
            <a:ext cx="19520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r>
              <a:rPr lang="en-US" dirty="0" err="1"/>
              <a:t>Quacquarelli</a:t>
            </a:r>
            <a:r>
              <a:rPr lang="en-US" dirty="0"/>
              <a:t> Symonds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7731" y="3612691"/>
            <a:ext cx="6979093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en-US" dirty="0">
                <a:latin typeface="Athiti"/>
                <a:cs typeface="Athiti"/>
              </a:rPr>
              <a:t>Times Higher Education </a:t>
            </a:r>
            <a:r>
              <a:rPr lang="th-TH" dirty="0">
                <a:latin typeface="Athiti"/>
                <a:cs typeface="Athiti"/>
              </a:rPr>
              <a:t>หรือ</a:t>
            </a:r>
            <a:r>
              <a:rPr lang="en-US" dirty="0">
                <a:latin typeface="Athiti"/>
                <a:cs typeface="Athiti"/>
              </a:rPr>
              <a:t> THE </a:t>
            </a:r>
            <a:r>
              <a:rPr lang="th-TH" dirty="0">
                <a:latin typeface="Athiti"/>
                <a:cs typeface="Athiti"/>
              </a:rPr>
              <a:t>องค์กรจัดอันดับมหาวิทยาลัยโลก จากประเทศอังกฤษ </a:t>
            </a:r>
            <a:endParaRPr lang="en-US" dirty="0">
              <a:latin typeface="Athiti"/>
              <a:cs typeface="Athit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86124" y="2219394"/>
            <a:ext cx="7207570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สถาบันการจัดอันดับสถาบันอุดมศึกษาที่ได้รับทุนสนับสนุนจากสหภาพยุโรป 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(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The European Commission's Erasmus + Programme)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และดำเนินการโดยนักวิชาการจากสถาบันการศึกษาต่างๆ ในทวีปยุโรป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444537" y="176217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10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162627" y="183987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9678FE4-3102-6E65-A9B9-2BC1E443D379}"/>
              </a:ext>
            </a:extLst>
          </p:cNvPr>
          <p:cNvSpPr/>
          <p:nvPr/>
        </p:nvSpPr>
        <p:spPr>
          <a:xfrm rot="16200000">
            <a:off x="3206493" y="2584849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C2AFDA1D-3A36-B7C3-D135-708D9219DBF1}"/>
              </a:ext>
            </a:extLst>
          </p:cNvPr>
          <p:cNvSpPr/>
          <p:nvPr/>
        </p:nvSpPr>
        <p:spPr>
          <a:xfrm rot="16200000">
            <a:off x="3206493" y="3907053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185BB8C-F336-8C56-27EA-104217528EF5}"/>
              </a:ext>
            </a:extLst>
          </p:cNvPr>
          <p:cNvSpPr/>
          <p:nvPr/>
        </p:nvSpPr>
        <p:spPr>
          <a:xfrm rot="16200000">
            <a:off x="3206493" y="5325536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A148BA8-2E8D-218F-740F-45C90452563D}"/>
              </a:ext>
            </a:extLst>
          </p:cNvPr>
          <p:cNvSpPr txBox="1"/>
          <p:nvPr/>
        </p:nvSpPr>
        <p:spPr>
          <a:xfrm>
            <a:off x="3887730" y="5111500"/>
            <a:ext cx="765922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th-TH">
                <a:latin typeface="Athiti"/>
                <a:cs typeface="Athiti"/>
              </a:rPr>
              <a:t>การจัดอันดับมหาวิทยาลัยจากประเทศอังกฤษ โดย </a:t>
            </a:r>
            <a:r>
              <a:rPr lang="en-US" err="1">
                <a:latin typeface="Athiti"/>
                <a:cs typeface="Athiti"/>
              </a:rPr>
              <a:t>Quacquarelli</a:t>
            </a:r>
            <a:r>
              <a:rPr lang="en-US">
                <a:latin typeface="Athiti"/>
                <a:cs typeface="Athiti"/>
              </a:rPr>
              <a:t> Symonds (QS)</a:t>
            </a:r>
            <a:endParaRPr lang="th-TH"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0037722-71AE-99AA-F745-3A9D5CD3169E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3124269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0835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352638" y="1279834"/>
            <a:ext cx="7064386" cy="167816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การใช้งานเครื่องมือ </a:t>
            </a:r>
            <a:r>
              <a:rPr lang="en-US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Apache Airflow </a:t>
            </a:r>
            <a:endParaRPr lang="en-US" b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4348327" y="2946957"/>
            <a:ext cx="5994183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11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  <p:pic>
        <p:nvPicPr>
          <p:cNvPr id="6" name="Picture 5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FB82A18C-6FB5-67A6-014C-D01F92D3A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61" y="2284713"/>
            <a:ext cx="1324487" cy="13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6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2E687-8716-FE07-94D4-2ABCF450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515115-40DA-F24E-82EF-098AED853D9F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72E98E6-DB39-1FF8-77F2-43DE826764C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7" name="TextBox 14">
            <a:extLst>
              <a:ext uri="{FF2B5EF4-FFF2-40B4-BE49-F238E27FC236}">
                <a16:creationId xmlns:a16="http://schemas.microsoft.com/office/drawing/2014/main" id="{AB7681DE-9C3D-42C0-42C2-29718AE93773}"/>
              </a:ext>
            </a:extLst>
          </p:cNvPr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ทำไมต้องเป็น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7BC1C4-87CB-20D4-0AF0-4B7D20D0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0" y="1951636"/>
            <a:ext cx="6024831" cy="4141217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83ED020-90BE-8B4E-C03C-24E24607AEFF}"/>
              </a:ext>
            </a:extLst>
          </p:cNvPr>
          <p:cNvSpPr txBox="1"/>
          <p:nvPr/>
        </p:nvSpPr>
        <p:spPr>
          <a:xfrm>
            <a:off x="7224291" y="2714073"/>
            <a:ext cx="4407618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องค์กรต่างๆ ในปัจจุบันมีการนำข้อมูลจำนวนมหาศาลมาใช้ในการวิเคราะห์ข้อมูลให้เกิดประโยชน์สูงสุด การทำ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Data pipeline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จึงเป็นส่วนสำคัญที่ช่วยในการจัดการข้อมูลจำนวนมหาศาลนี้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Apache Airflow เครื่องมือสร้าง Data Pipeline ด้วย Python ที่ได้รับความนิยมในการทำ  Workflow  ที่เข้ามาจัดการ Task ต่าง ๆ โดยสามารถทำการ monitor workflow เพื่อดูสถานะการทำงานของแต่ละ task และ Duration time ที่เกิดขึ้นในการทำงานแต่ละ task ได้</a:t>
            </a:r>
          </a:p>
          <a:p>
            <a:pPr algn="just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7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13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0DC5-8BB0-A3E6-EB87-26ABF4C7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"/>
          <a:stretch/>
        </p:blipFill>
        <p:spPr>
          <a:xfrm>
            <a:off x="577735" y="2072370"/>
            <a:ext cx="5393520" cy="2629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CD0568-7C7C-A94B-270B-9C7CE795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"/>
          <a:stretch/>
        </p:blipFill>
        <p:spPr>
          <a:xfrm>
            <a:off x="1742566" y="3263084"/>
            <a:ext cx="5388339" cy="26275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7349163" y="1780989"/>
            <a:ext cx="4164411" cy="553998"/>
            <a:chOff x="7349163" y="1702333"/>
            <a:chExt cx="4164411" cy="553998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803615" y="1702333"/>
              <a:ext cx="370995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Open Source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ที่เข้ามาจัดการ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งานต่างๆ โดยสามารถเขียนเป็น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Python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26AEA-E0A8-EAFD-7A8A-5374529A0C52}"/>
              </a:ext>
            </a:extLst>
          </p:cNvPr>
          <p:cNvGrpSpPr/>
          <p:nvPr/>
        </p:nvGrpSpPr>
        <p:grpSpPr>
          <a:xfrm>
            <a:off x="7376443" y="5465827"/>
            <a:ext cx="3938978" cy="553998"/>
            <a:chOff x="7349706" y="3112334"/>
            <a:chExt cx="3938978" cy="553998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84A78F6F-0B6A-5BA8-E462-4956008D26CB}"/>
                </a:ext>
              </a:extLst>
            </p:cNvPr>
            <p:cNvGrpSpPr/>
            <p:nvPr/>
          </p:nvGrpSpPr>
          <p:grpSpPr>
            <a:xfrm>
              <a:off x="7349706" y="3133830"/>
              <a:ext cx="242103" cy="243188"/>
              <a:chOff x="14167" y="0"/>
              <a:chExt cx="6321665" cy="6350000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C2C307CB-2428-9A50-CD4A-5A5F89CE50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0CE10FAC-750F-3868-35C1-C804F7BF778F}"/>
                </a:ext>
              </a:extLst>
            </p:cNvPr>
            <p:cNvSpPr txBox="1"/>
            <p:nvPr/>
          </p:nvSpPr>
          <p:spPr>
            <a:xfrm>
              <a:off x="7803616" y="3112334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ใน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Airflow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จะเรียกว่า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DAGs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(Directed Acyclic Graphs)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A91D2F-B8FC-67BB-834C-6FB895DB25DC}"/>
              </a:ext>
            </a:extLst>
          </p:cNvPr>
          <p:cNvGrpSpPr/>
          <p:nvPr/>
        </p:nvGrpSpPr>
        <p:grpSpPr>
          <a:xfrm>
            <a:off x="7376443" y="3305101"/>
            <a:ext cx="3938978" cy="553998"/>
            <a:chOff x="7349706" y="3752338"/>
            <a:chExt cx="3938978" cy="553998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44243F8F-FD0C-8824-9798-BF798DCC0C58}"/>
                </a:ext>
              </a:extLst>
            </p:cNvPr>
            <p:cNvGrpSpPr/>
            <p:nvPr/>
          </p:nvGrpSpPr>
          <p:grpSpPr>
            <a:xfrm>
              <a:off x="7349706" y="3766610"/>
              <a:ext cx="242103" cy="243188"/>
              <a:chOff x="14167" y="0"/>
              <a:chExt cx="6321665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5AA1CF1-DE04-A69C-F197-8F787D6B7C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00389AE8-7108-DBAB-F601-967F27A70BC1}"/>
                </a:ext>
              </a:extLst>
            </p:cNvPr>
            <p:cNvSpPr txBox="1"/>
            <p:nvPr/>
          </p:nvSpPr>
          <p:spPr>
            <a:xfrm>
              <a:off x="7803616" y="3752338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สามารถตั้งเวลาการทำงานแบบ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Crontab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(Cron Jobs)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บน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Linux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A1F8E-F3D4-0A58-C0EB-87EEA9ABC72C}"/>
              </a:ext>
            </a:extLst>
          </p:cNvPr>
          <p:cNvGrpSpPr/>
          <p:nvPr/>
        </p:nvGrpSpPr>
        <p:grpSpPr>
          <a:xfrm>
            <a:off x="7349706" y="2577185"/>
            <a:ext cx="3938978" cy="553998"/>
            <a:chOff x="7349706" y="2490367"/>
            <a:chExt cx="3938978" cy="553998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F8E6E63-BEA8-D823-DDA6-98BE0DF1DCBF}"/>
                </a:ext>
              </a:extLst>
            </p:cNvPr>
            <p:cNvGrpSpPr/>
            <p:nvPr/>
          </p:nvGrpSpPr>
          <p:grpSpPr>
            <a:xfrm>
              <a:off x="7349706" y="2507961"/>
              <a:ext cx="242103" cy="243188"/>
              <a:chOff x="14167" y="0"/>
              <a:chExt cx="6321665" cy="6350000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73B599EB-E497-DF00-6717-5FF7F7F15D9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EDDC8180-55ED-854B-D512-C7A2A427AADE}"/>
                </a:ext>
              </a:extLst>
            </p:cNvPr>
            <p:cNvSpPr txBox="1"/>
            <p:nvPr/>
          </p:nvSpPr>
          <p:spPr>
            <a:xfrm>
              <a:off x="7820488" y="2490367"/>
              <a:ext cx="3468196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Workflow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ที่บอกทำงานแต่ละ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ได้อย่างละเอียด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BA5757-CDE7-1713-BD73-0F6E555E9A4B}"/>
              </a:ext>
            </a:extLst>
          </p:cNvPr>
          <p:cNvGrpSpPr/>
          <p:nvPr/>
        </p:nvGrpSpPr>
        <p:grpSpPr>
          <a:xfrm>
            <a:off x="7376443" y="4021214"/>
            <a:ext cx="4327685" cy="553998"/>
            <a:chOff x="7349706" y="4487142"/>
            <a:chExt cx="4327685" cy="553998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F5BF492-1A21-F73C-0B82-1D3AB31418D0}"/>
                </a:ext>
              </a:extLst>
            </p:cNvPr>
            <p:cNvGrpSpPr/>
            <p:nvPr/>
          </p:nvGrpSpPr>
          <p:grpSpPr>
            <a:xfrm>
              <a:off x="7349706" y="4492457"/>
              <a:ext cx="242103" cy="243188"/>
              <a:chOff x="14167" y="0"/>
              <a:chExt cx="6321665" cy="6350000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2C233246-5805-003A-134D-8BEF16F4AB8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F2F77D8E-15D0-65C7-7567-9010880DA4AF}"/>
                </a:ext>
              </a:extLst>
            </p:cNvPr>
            <p:cNvSpPr txBox="1"/>
            <p:nvPr/>
          </p:nvSpPr>
          <p:spPr>
            <a:xfrm>
              <a:off x="7794759" y="4487142"/>
              <a:ext cx="3882632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Web UI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ที่สามารถ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Monitor Task Failure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ที่เกิดขึ้นจากการทำงานในแต่ละ T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04EC1-4F8C-73C7-0271-F88F7123719E}"/>
              </a:ext>
            </a:extLst>
          </p:cNvPr>
          <p:cNvGrpSpPr/>
          <p:nvPr/>
        </p:nvGrpSpPr>
        <p:grpSpPr>
          <a:xfrm>
            <a:off x="7376443" y="4726268"/>
            <a:ext cx="3182814" cy="558417"/>
            <a:chOff x="7349706" y="5194776"/>
            <a:chExt cx="3182814" cy="558417"/>
          </a:xfrm>
        </p:grpSpPr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22F1B667-0B10-E07F-113C-BD58BC94A1ED}"/>
                </a:ext>
              </a:extLst>
            </p:cNvPr>
            <p:cNvGrpSpPr/>
            <p:nvPr/>
          </p:nvGrpSpPr>
          <p:grpSpPr>
            <a:xfrm>
              <a:off x="7349706" y="5194776"/>
              <a:ext cx="242103" cy="243188"/>
              <a:chOff x="14167" y="0"/>
              <a:chExt cx="6321665" cy="6350000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761FE52-FA97-7762-076C-40285A1C7A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E5DB777B-0F76-1832-B155-9C0F4B8589B2}"/>
                </a:ext>
              </a:extLst>
            </p:cNvPr>
            <p:cNvSpPr txBox="1"/>
            <p:nvPr/>
          </p:nvSpPr>
          <p:spPr>
            <a:xfrm>
              <a:off x="7778973" y="5199195"/>
              <a:ext cx="275354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ตั้งค่า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Alert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เมื่อมี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Failures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เกิดขึ้นได้ </a:t>
              </a:r>
              <a:endParaRPr lang="en-US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214B883-D357-B3B8-992E-F45D5DED7B01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</p:spTree>
    <p:extLst>
      <p:ext uri="{BB962C8B-B14F-4D97-AF65-F5344CB8AC3E}">
        <p14:creationId xmlns:p14="http://schemas.microsoft.com/office/powerpoint/2010/main" val="98341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5330530" y="2431323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DAG</a:t>
              </a: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5329163" y="3088389"/>
            <a:ext cx="643841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Directed Acyclic Graph ประกอบไปด้วยหลายๆ Task ที่เชื่อมต่อกันและในแต่ละ Task นั้นก็มีความสามารถที่แตกต่างกัน ขึ้นอยู่กับการเขียน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Code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ของเรา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6E0367-E9C9-1031-8E5F-AC0DBDEA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5"/>
          <a:stretch/>
        </p:blipFill>
        <p:spPr>
          <a:xfrm>
            <a:off x="4806268" y="4278414"/>
            <a:ext cx="6901841" cy="1972134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39461B-10C4-BFBC-D9EF-E760234F4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4" r="-78" b="-139"/>
          <a:stretch/>
        </p:blipFill>
        <p:spPr>
          <a:xfrm>
            <a:off x="539003" y="2254065"/>
            <a:ext cx="3996765" cy="40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592565" y="2690846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Tree View</a:t>
              </a:r>
              <a:endParaRPr lang="en-US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C2D14C-0B32-27C3-E04F-7D7E84F1B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174" y="2430866"/>
            <a:ext cx="7582567" cy="270023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8592565" y="3322691"/>
            <a:ext cx="301256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Task ของ DAG ในช่วงเวลาต่าง ๆ แต่ละคอลัมน์แสดงถึงการเรียกใช้ DAG และแต่ละช่องเป็น Instance ของ Task โดยแต่ละ Instance มีรหัสสีตามสถานะของ DAG Runs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308580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626767" y="2497542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Graph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View</a:t>
              </a:r>
              <a:endParaRPr lang="en-US" err="1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76D4B36-2480-4F4F-1267-87C8B74D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58" y="2140793"/>
            <a:ext cx="7769726" cy="2960867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ECD36F98-008F-1D5A-275F-C0B8E6768E99}"/>
              </a:ext>
            </a:extLst>
          </p:cNvPr>
          <p:cNvSpPr txBox="1"/>
          <p:nvPr/>
        </p:nvSpPr>
        <p:spPr>
          <a:xfrm>
            <a:off x="8625398" y="3103099"/>
            <a:ext cx="3283463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ที่ทำงานต่อกันใน DAG มุมมองนี้มีประโยชน์อย่างยิ่งเพราะสามารถใช้ตรวจทาน DAG ดู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Flow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การทำงานได้อย่างง่ายดายและมีสถานะบอกการทำงานของแต่ละ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8F5963C-218B-262C-6E4A-E867DE988FA5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</p:spTree>
    <p:extLst>
      <p:ext uri="{BB962C8B-B14F-4D97-AF65-F5344CB8AC3E}">
        <p14:creationId xmlns:p14="http://schemas.microsoft.com/office/powerpoint/2010/main" val="14659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17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36765-C4A0-5C00-505C-C9D1D0398C6A}"/>
              </a:ext>
            </a:extLst>
          </p:cNvPr>
          <p:cNvGrpSpPr/>
          <p:nvPr/>
        </p:nvGrpSpPr>
        <p:grpSpPr>
          <a:xfrm>
            <a:off x="1267792" y="1628487"/>
            <a:ext cx="9466857" cy="4299193"/>
            <a:chOff x="616226" y="1871444"/>
            <a:chExt cx="9466857" cy="429919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C17F0B-049E-CDBE-2EC7-941BD4AB9A79}"/>
                </a:ext>
              </a:extLst>
            </p:cNvPr>
            <p:cNvSpPr/>
            <p:nvPr/>
          </p:nvSpPr>
          <p:spPr>
            <a:xfrm>
              <a:off x="5210458" y="3877793"/>
              <a:ext cx="1811130" cy="6405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rgbClr val="414BA4"/>
                  </a:solidFill>
                  <a:latin typeface="Athiti"/>
                  <a:cs typeface="Athiti"/>
                </a:rPr>
                <a:t>Dynamic DAGs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60949B-D144-21DE-9451-A72D3A9DF31F}"/>
                </a:ext>
              </a:extLst>
            </p:cNvPr>
            <p:cNvGrpSpPr/>
            <p:nvPr/>
          </p:nvGrpSpPr>
          <p:grpSpPr>
            <a:xfrm>
              <a:off x="616226" y="1871444"/>
              <a:ext cx="4017592" cy="4299193"/>
              <a:chOff x="572052" y="1899053"/>
              <a:chExt cx="4017592" cy="429919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9FBCB1-7DE2-46E2-48DC-6F8422110802}"/>
                  </a:ext>
                </a:extLst>
              </p:cNvPr>
              <p:cNvGrpSpPr/>
              <p:nvPr/>
            </p:nvGrpSpPr>
            <p:grpSpPr>
              <a:xfrm>
                <a:off x="572052" y="1899053"/>
                <a:ext cx="3900694" cy="4244778"/>
                <a:chOff x="892313" y="2208270"/>
                <a:chExt cx="3900694" cy="424477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06CCC1-830E-E4C1-8345-19D7DFCBB6CB}"/>
                    </a:ext>
                  </a:extLst>
                </p:cNvPr>
                <p:cNvGrpSpPr/>
                <p:nvPr/>
              </p:nvGrpSpPr>
              <p:grpSpPr>
                <a:xfrm>
                  <a:off x="892313" y="2208270"/>
                  <a:ext cx="3900694" cy="4244778"/>
                  <a:chOff x="892313" y="2208270"/>
                  <a:chExt cx="3900694" cy="4244778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F14513-653C-68AE-5741-19132D6FC894}"/>
                      </a:ext>
                    </a:extLst>
                  </p:cNvPr>
                  <p:cNvSpPr/>
                  <p:nvPr/>
                </p:nvSpPr>
                <p:spPr>
                  <a:xfrm>
                    <a:off x="967130" y="2600254"/>
                    <a:ext cx="3825877" cy="385279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TextBox 2">
                    <a:extLst>
                      <a:ext uri="{FF2B5EF4-FFF2-40B4-BE49-F238E27FC236}">
                        <a16:creationId xmlns:a16="http://schemas.microsoft.com/office/drawing/2014/main" id="{70150652-4204-E7F4-3EFA-B06852965B2F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6" y="2872006"/>
                    <a:ext cx="1884987" cy="3443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Variables</a:t>
                    </a:r>
                    <a:endParaRPr lang="en-US"/>
                  </a:p>
                </p:txBody>
              </p:sp>
              <p:sp>
                <p:nvSpPr>
                  <p:cNvPr id="32" name="TextBox 3">
                    <a:extLst>
                      <a:ext uri="{FF2B5EF4-FFF2-40B4-BE49-F238E27FC236}">
                        <a16:creationId xmlns:a16="http://schemas.microsoft.com/office/drawing/2014/main" id="{72BB64B7-D7B7-3688-CF23-3B5F7DDF1C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5" y="3429855"/>
                    <a:ext cx="1884984" cy="33855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Connection</a:t>
                    </a:r>
                    <a:endParaRPr lang="en-US"/>
                  </a:p>
                </p:txBody>
              </p:sp>
              <p:pic>
                <p:nvPicPr>
                  <p:cNvPr id="7" name="Picture 7" descr="Logo, company name&#10;&#10;Description automatically generated">
                    <a:extLst>
                      <a:ext uri="{FF2B5EF4-FFF2-40B4-BE49-F238E27FC236}">
                        <a16:creationId xmlns:a16="http://schemas.microsoft.com/office/drawing/2014/main" id="{1EC073FC-3701-506B-90AD-81E61375F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92313" y="2208270"/>
                    <a:ext cx="1544983" cy="6468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C399F4E-336E-FF16-247F-E8782219F237}"/>
                    </a:ext>
                  </a:extLst>
                </p:cNvPr>
                <p:cNvGrpSpPr/>
                <p:nvPr/>
              </p:nvGrpSpPr>
              <p:grpSpPr>
                <a:xfrm>
                  <a:off x="1188277" y="4170017"/>
                  <a:ext cx="3368259" cy="1949172"/>
                  <a:chOff x="575365" y="4208669"/>
                  <a:chExt cx="4052955" cy="2026477"/>
                </a:xfrm>
              </p:grpSpPr>
              <p:sp>
                <p:nvSpPr>
                  <p:cNvPr id="2" name="Cloud 1">
                    <a:extLst>
                      <a:ext uri="{FF2B5EF4-FFF2-40B4-BE49-F238E27FC236}">
                        <a16:creationId xmlns:a16="http://schemas.microsoft.com/office/drawing/2014/main" id="{7A28CE77-66F1-F1F6-7A89-27EEB03D4ED9}"/>
                      </a:ext>
                    </a:extLst>
                  </p:cNvPr>
                  <p:cNvSpPr/>
                  <p:nvPr/>
                </p:nvSpPr>
                <p:spPr>
                  <a:xfrm>
                    <a:off x="575365" y="4208669"/>
                    <a:ext cx="4052955" cy="2026477"/>
                  </a:xfrm>
                  <a:prstGeom prst="cloud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2" name="Picture 52" descr="Logo&#10;&#10;Description automatically generated">
                    <a:extLst>
                      <a:ext uri="{FF2B5EF4-FFF2-40B4-BE49-F238E27FC236}">
                        <a16:creationId xmlns:a16="http://schemas.microsoft.com/office/drawing/2014/main" id="{5A0B1F1D-A87B-0848-729A-E4FC2DE73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86183" y="5005126"/>
                    <a:ext cx="633897" cy="5528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73E5372B-BE52-8A85-1675-DD9FE0C4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22643" y="5563707"/>
                    <a:ext cx="660653" cy="562114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4" descr="Logo&#10;&#10;Description automatically generated">
                    <a:extLst>
                      <a:ext uri="{FF2B5EF4-FFF2-40B4-BE49-F238E27FC236}">
                        <a16:creationId xmlns:a16="http://schemas.microsoft.com/office/drawing/2014/main" id="{AD9E90B4-FDCA-1B3A-BFE5-5BC40868C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444487" y="4518198"/>
                    <a:ext cx="782982" cy="333993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5" descr="Logo&#10;&#10;Description automatically generated">
                    <a:extLst>
                      <a:ext uri="{FF2B5EF4-FFF2-40B4-BE49-F238E27FC236}">
                        <a16:creationId xmlns:a16="http://schemas.microsoft.com/office/drawing/2014/main" id="{8E81578D-4FC2-4EB7-4687-73A2468A1C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97122" y="5248728"/>
                    <a:ext cx="943114" cy="62096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5D5874C-35D0-528F-737D-D7D0E90AD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36627" y="4430825"/>
                    <a:ext cx="842872" cy="760897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7" descr="Logo&#10;&#10;Description automatically generated">
                    <a:extLst>
                      <a:ext uri="{FF2B5EF4-FFF2-40B4-BE49-F238E27FC236}">
                        <a16:creationId xmlns:a16="http://schemas.microsoft.com/office/drawing/2014/main" id="{3C8248D4-C5FB-5D54-6C1E-70623207D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07095" y="4585252"/>
                    <a:ext cx="1152939" cy="76310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8" descr="Logo&#10;&#10;Description automatically generated">
                    <a:extLst>
                      <a:ext uri="{FF2B5EF4-FFF2-40B4-BE49-F238E27FC236}">
                        <a16:creationId xmlns:a16="http://schemas.microsoft.com/office/drawing/2014/main" id="{44DEE718-63A2-09C8-F1A9-92645E7B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00353" y="5384828"/>
                    <a:ext cx="766419" cy="48916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3" name="TextBox 2">
                <a:extLst>
                  <a:ext uri="{FF2B5EF4-FFF2-40B4-BE49-F238E27FC236}">
                    <a16:creationId xmlns:a16="http://schemas.microsoft.com/office/drawing/2014/main" id="{F520D23F-E32E-65FC-D487-41A460FF5698}"/>
                  </a:ext>
                </a:extLst>
              </p:cNvPr>
              <p:cNvSpPr txBox="1"/>
              <p:nvPr/>
            </p:nvSpPr>
            <p:spPr>
              <a:xfrm>
                <a:off x="3676483" y="5859692"/>
                <a:ext cx="913161" cy="3385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FF0000"/>
                    </a:solidFill>
                    <a:latin typeface="Athiti"/>
                    <a:cs typeface="Athiti"/>
                  </a:rPr>
                  <a:t>Web UI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70D432B-CB90-AE51-27B5-C4B651208E18}"/>
                  </a:ext>
                </a:extLst>
              </p:cNvPr>
              <p:cNvCxnSpPr/>
              <p:nvPr/>
            </p:nvCxnSpPr>
            <p:spPr>
              <a:xfrm>
                <a:off x="2423767" y="3434246"/>
                <a:ext cx="3312" cy="52235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6E2A54-EB91-35E1-7D38-700F1A5C9D3A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4516920" y="4189825"/>
              <a:ext cx="693538" cy="822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48D30C-9E36-5A98-9747-7CBFEA78B64A}"/>
                </a:ext>
              </a:extLst>
            </p:cNvPr>
            <p:cNvGrpSpPr/>
            <p:nvPr/>
          </p:nvGrpSpPr>
          <p:grpSpPr>
            <a:xfrm>
              <a:off x="9053091" y="2470851"/>
              <a:ext cx="1029992" cy="3518800"/>
              <a:chOff x="8697016" y="2698739"/>
              <a:chExt cx="1029992" cy="351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819D93-5A42-5344-3773-F7952A3743C2}"/>
                  </a:ext>
                </a:extLst>
              </p:cNvPr>
              <p:cNvSpPr/>
              <p:nvPr/>
            </p:nvSpPr>
            <p:spPr>
              <a:xfrm>
                <a:off x="8697016" y="2698739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DC4DBE3-9B12-0E79-99F4-36898DDBA436}"/>
                  </a:ext>
                </a:extLst>
              </p:cNvPr>
              <p:cNvSpPr/>
              <p:nvPr/>
            </p:nvSpPr>
            <p:spPr>
              <a:xfrm>
                <a:off x="8697016" y="3323807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8B5AE2-0C15-74AF-A76E-954D82F2DB40}"/>
                  </a:ext>
                </a:extLst>
              </p:cNvPr>
              <p:cNvSpPr/>
              <p:nvPr/>
            </p:nvSpPr>
            <p:spPr>
              <a:xfrm>
                <a:off x="8697016" y="452367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4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4DA487-C1E0-7B9D-B1B9-71079A079014}"/>
                  </a:ext>
                </a:extLst>
              </p:cNvPr>
              <p:cNvSpPr/>
              <p:nvPr/>
            </p:nvSpPr>
            <p:spPr>
              <a:xfrm>
                <a:off x="8699865" y="3931983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3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A10575-BF69-AA0F-3237-6ABEEAE8D14A}"/>
                  </a:ext>
                </a:extLst>
              </p:cNvPr>
              <p:cNvSpPr/>
              <p:nvPr/>
            </p:nvSpPr>
            <p:spPr>
              <a:xfrm>
                <a:off x="8697016" y="573714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N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FE7662B-BA2F-0346-DE87-172B4347E1EB}"/>
                  </a:ext>
                </a:extLst>
              </p:cNvPr>
              <p:cNvSpPr/>
              <p:nvPr/>
            </p:nvSpPr>
            <p:spPr>
              <a:xfrm>
                <a:off x="8699965" y="5136538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2800" b="1">
                    <a:solidFill>
                      <a:srgbClr val="414BA4"/>
                    </a:solidFill>
                    <a:latin typeface="Athiti"/>
                    <a:cs typeface="Athiti"/>
                  </a:rPr>
                  <a:t>: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73D275-FA12-062B-F7BF-092B9EDDF57F}"/>
                </a:ext>
              </a:extLst>
            </p:cNvPr>
            <p:cNvGrpSpPr/>
            <p:nvPr/>
          </p:nvGrpSpPr>
          <p:grpSpPr>
            <a:xfrm>
              <a:off x="7021588" y="2711048"/>
              <a:ext cx="2034452" cy="3038407"/>
              <a:chOff x="7021588" y="2711048"/>
              <a:chExt cx="2034452" cy="3038407"/>
            </a:xfrm>
          </p:grpSpPr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A886CF0-A42D-D853-AD30-AB1772DDCC61}"/>
                  </a:ext>
                </a:extLst>
              </p:cNvPr>
              <p:cNvCxnSpPr>
                <a:stCxn id="6" idx="3"/>
                <a:endCxn id="10" idx="2"/>
              </p:cNvCxnSpPr>
              <p:nvPr/>
            </p:nvCxnSpPr>
            <p:spPr>
              <a:xfrm flipV="1">
                <a:off x="7021588" y="2711048"/>
                <a:ext cx="2031503" cy="1487006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05EBF8D7-4937-1DB1-964A-3F12885FDC62}"/>
                  </a:ext>
                </a:extLst>
              </p:cNvPr>
              <p:cNvCxnSpPr>
                <a:stCxn id="6" idx="3"/>
                <a:endCxn id="22" idx="2"/>
              </p:cNvCxnSpPr>
              <p:nvPr/>
            </p:nvCxnSpPr>
            <p:spPr>
              <a:xfrm>
                <a:off x="7021588" y="4198054"/>
                <a:ext cx="2031503" cy="155140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E1226B6A-7201-E0B5-105A-D6BA973064CB}"/>
                  </a:ext>
                </a:extLst>
              </p:cNvPr>
              <p:cNvCxnSpPr>
                <a:stCxn id="6" idx="3"/>
                <a:endCxn id="12" idx="2"/>
              </p:cNvCxnSpPr>
              <p:nvPr/>
            </p:nvCxnSpPr>
            <p:spPr>
              <a:xfrm flipV="1">
                <a:off x="7021588" y="3336116"/>
                <a:ext cx="2031503" cy="861938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B2ADCCA-8421-2E66-A57B-D31A82EC16C4}"/>
                  </a:ext>
                </a:extLst>
              </p:cNvPr>
              <p:cNvCxnSpPr>
                <a:stCxn id="6" idx="3"/>
                <a:endCxn id="16" idx="2"/>
              </p:cNvCxnSpPr>
              <p:nvPr/>
            </p:nvCxnSpPr>
            <p:spPr>
              <a:xfrm flipV="1">
                <a:off x="7021588" y="3944292"/>
                <a:ext cx="2034352" cy="253762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2ACD9886-64A6-0C86-1FB6-1B8CC7860C65}"/>
                  </a:ext>
                </a:extLst>
              </p:cNvPr>
              <p:cNvCxnSpPr>
                <a:stCxn id="6" idx="3"/>
                <a:endCxn id="13" idx="2"/>
              </p:cNvCxnSpPr>
              <p:nvPr/>
            </p:nvCxnSpPr>
            <p:spPr>
              <a:xfrm>
                <a:off x="7021588" y="4198054"/>
                <a:ext cx="2031503" cy="33793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C154CEA-8A22-74ED-817E-2BB4A42D2283}"/>
                  </a:ext>
                </a:extLst>
              </p:cNvPr>
              <p:cNvCxnSpPr>
                <a:cxnSpLocks/>
                <a:stCxn id="6" idx="3"/>
                <a:endCxn id="25" idx="2"/>
              </p:cNvCxnSpPr>
              <p:nvPr/>
            </p:nvCxnSpPr>
            <p:spPr>
              <a:xfrm>
                <a:off x="7021588" y="4198054"/>
                <a:ext cx="2034452" cy="950793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7102F9-9D46-9082-505F-A7DE32C661D8}"/>
              </a:ext>
            </a:extLst>
          </p:cNvPr>
          <p:cNvGrpSpPr/>
          <p:nvPr/>
        </p:nvGrpSpPr>
        <p:grpSpPr>
          <a:xfrm>
            <a:off x="503409" y="389738"/>
            <a:ext cx="10777108" cy="1366603"/>
            <a:chOff x="503409" y="389738"/>
            <a:chExt cx="10777108" cy="1366603"/>
          </a:xfrm>
        </p:grpSpPr>
        <p:grpSp>
          <p:nvGrpSpPr>
            <p:cNvPr id="4" name="Group 4"/>
            <p:cNvGrpSpPr/>
            <p:nvPr/>
          </p:nvGrpSpPr>
          <p:grpSpPr>
            <a:xfrm>
              <a:off x="503409" y="389738"/>
              <a:ext cx="1366603" cy="136660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190688" y="652226"/>
              <a:ext cx="10089829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5400" b="1">
                  <a:solidFill>
                    <a:srgbClr val="414BA4"/>
                  </a:solidFill>
                  <a:latin typeface="Athiti"/>
                  <a:cs typeface="Athiti"/>
                </a:rPr>
                <a:t>Diagram </a:t>
              </a:r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แสดงภาพรวมการใช้งาน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61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4">
            <a:extLst>
              <a:ext uri="{FF2B5EF4-FFF2-40B4-BE49-F238E27FC236}">
                <a16:creationId xmlns:a16="http://schemas.microsoft.com/office/drawing/2014/main" id="{4183F868-F732-E391-CE86-E5A6DD0BFAA1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DF7BAF6-9F27-FBB3-FA0B-E98002A9739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18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A2D96-EFC1-E21C-A565-5397E9C6ADFE}"/>
              </a:ext>
            </a:extLst>
          </p:cNvPr>
          <p:cNvGrpSpPr/>
          <p:nvPr/>
        </p:nvGrpSpPr>
        <p:grpSpPr>
          <a:xfrm>
            <a:off x="1538538" y="3246169"/>
            <a:ext cx="4280332" cy="674159"/>
            <a:chOff x="7232053" y="2216793"/>
            <a:chExt cx="4280332" cy="674159"/>
          </a:xfrm>
        </p:grpSpPr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26FD629D-0F66-C725-8E2A-1663885272C7}"/>
                </a:ext>
              </a:extLst>
            </p:cNvPr>
            <p:cNvSpPr txBox="1"/>
            <p:nvPr/>
          </p:nvSpPr>
          <p:spPr>
            <a:xfrm>
              <a:off x="8027316" y="2275399"/>
              <a:ext cx="348506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เราสามารถกำหนด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Variables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ได้จากแถบเมนู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Admin -&gt; Variables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514B12-C210-12CB-B169-B95D17B98632}"/>
                </a:ext>
              </a:extLst>
            </p:cNvPr>
            <p:cNvGrpSpPr/>
            <p:nvPr/>
          </p:nvGrpSpPr>
          <p:grpSpPr>
            <a:xfrm>
              <a:off x="7232053" y="2216793"/>
              <a:ext cx="511107" cy="460562"/>
              <a:chOff x="1875987" y="1579645"/>
              <a:chExt cx="511107" cy="460562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B8257A28-9CC1-CF03-F96E-AB7018365F3D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732FDB0A-10CA-3D14-C222-10DCC018BF4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87729-F66B-DC88-BFFB-771F1C083F35}"/>
                  </a:ext>
                </a:extLst>
              </p:cNvPr>
              <p:cNvSpPr txBox="1"/>
              <p:nvPr/>
            </p:nvSpPr>
            <p:spPr>
              <a:xfrm>
                <a:off x="1949349" y="1598188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09C761-CB74-B386-2E79-3E1D64E7387B}"/>
              </a:ext>
            </a:extLst>
          </p:cNvPr>
          <p:cNvGrpSpPr/>
          <p:nvPr/>
        </p:nvGrpSpPr>
        <p:grpSpPr>
          <a:xfrm>
            <a:off x="6112858" y="2755566"/>
            <a:ext cx="3745645" cy="1436100"/>
            <a:chOff x="6464382" y="2652297"/>
            <a:chExt cx="3745645" cy="1436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9C81F4-B81B-8F0C-5038-3C13358A5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3" t="2501"/>
            <a:stretch/>
          </p:blipFill>
          <p:spPr>
            <a:xfrm>
              <a:off x="6464382" y="2652297"/>
              <a:ext cx="3745645" cy="14361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98439E-DDF8-6794-7D0D-02AA1448E0B2}"/>
                </a:ext>
              </a:extLst>
            </p:cNvPr>
            <p:cNvSpPr/>
            <p:nvPr/>
          </p:nvSpPr>
          <p:spPr>
            <a:xfrm>
              <a:off x="8940893" y="3016148"/>
              <a:ext cx="655391" cy="22310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26DAE-4E91-60A6-08B3-3EAD43BA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7" y="4365367"/>
            <a:ext cx="6774964" cy="23380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38576-57EB-08BE-8EA7-D37BA6F44B4E}"/>
              </a:ext>
            </a:extLst>
          </p:cNvPr>
          <p:cNvGrpSpPr/>
          <p:nvPr/>
        </p:nvGrpSpPr>
        <p:grpSpPr>
          <a:xfrm>
            <a:off x="7705158" y="4838691"/>
            <a:ext cx="4211105" cy="981936"/>
            <a:chOff x="7232053" y="2216793"/>
            <a:chExt cx="4211105" cy="981936"/>
          </a:xfrm>
        </p:grpSpPr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A12BF341-C55F-1939-934F-57C3331B4040}"/>
                </a:ext>
              </a:extLst>
            </p:cNvPr>
            <p:cNvSpPr txBox="1"/>
            <p:nvPr/>
          </p:nvSpPr>
          <p:spPr>
            <a:xfrm>
              <a:off x="7928874" y="2275399"/>
              <a:ext cx="351428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Variables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B75132-0B92-E9ED-611B-FB796FFAF92D}"/>
                </a:ext>
              </a:extLst>
            </p:cNvPr>
            <p:cNvGrpSpPr/>
            <p:nvPr/>
          </p:nvGrpSpPr>
          <p:grpSpPr>
            <a:xfrm>
              <a:off x="7232053" y="2216793"/>
              <a:ext cx="515796" cy="460562"/>
              <a:chOff x="1875987" y="1579645"/>
              <a:chExt cx="515796" cy="460562"/>
            </a:xfrm>
          </p:grpSpPr>
          <p:grpSp>
            <p:nvGrpSpPr>
              <p:cNvPr id="25" name="Group 6">
                <a:extLst>
                  <a:ext uri="{FF2B5EF4-FFF2-40B4-BE49-F238E27FC236}">
                    <a16:creationId xmlns:a16="http://schemas.microsoft.com/office/drawing/2014/main" id="{4D0ED4F9-77DA-0579-9A11-F40FBEA322F2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D0C7737B-CF0F-EB8B-0DC4-498A78E36F9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508F49-ED13-4B6A-A3C4-4316DBE2F7A6}"/>
                  </a:ext>
                </a:extLst>
              </p:cNvPr>
              <p:cNvSpPr txBox="1"/>
              <p:nvPr/>
            </p:nvSpPr>
            <p:spPr>
              <a:xfrm>
                <a:off x="1954038" y="1618587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AE86EF58-C5EB-F50D-FF23-D7073788A0D0}"/>
              </a:ext>
            </a:extLst>
          </p:cNvPr>
          <p:cNvSpPr txBox="1"/>
          <p:nvPr/>
        </p:nvSpPr>
        <p:spPr>
          <a:xfrm>
            <a:off x="739620" y="2259296"/>
            <a:ext cx="102430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Variables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เป็นการกำหนดตัวแปรขึ้นเพื่อใช้งานในการเขียนคำสั่งของ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โดยเก็บเป็น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key value 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ภายใน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Apache Airflow 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EE414D-5004-948C-3D8F-8DE9889FA3B0}"/>
              </a:ext>
            </a:extLst>
          </p:cNvPr>
          <p:cNvSpPr/>
          <p:nvPr/>
        </p:nvSpPr>
        <p:spPr>
          <a:xfrm>
            <a:off x="739621" y="4980243"/>
            <a:ext cx="253435" cy="201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CCE12CF3-53B3-3759-1EE2-39E40DC3CA3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(1/3)</a:t>
            </a:r>
          </a:p>
        </p:txBody>
      </p:sp>
    </p:spTree>
    <p:extLst>
      <p:ext uri="{BB962C8B-B14F-4D97-AF65-F5344CB8AC3E}">
        <p14:creationId xmlns:p14="http://schemas.microsoft.com/office/powerpoint/2010/main" val="301892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19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C190F5-38DC-9DA4-672C-39821CE1BF92}"/>
              </a:ext>
            </a:extLst>
          </p:cNvPr>
          <p:cNvGrpSpPr/>
          <p:nvPr/>
        </p:nvGrpSpPr>
        <p:grpSpPr>
          <a:xfrm>
            <a:off x="1186710" y="2413034"/>
            <a:ext cx="7786468" cy="460562"/>
            <a:chOff x="408710" y="3913968"/>
            <a:chExt cx="7786468" cy="460562"/>
          </a:xfrm>
        </p:grpSpPr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09109179-7DC9-BED4-0634-D47F99D33102}"/>
                </a:ext>
              </a:extLst>
            </p:cNvPr>
            <p:cNvSpPr txBox="1"/>
            <p:nvPr/>
          </p:nvSpPr>
          <p:spPr>
            <a:xfrm>
              <a:off x="1164226" y="3990686"/>
              <a:ext cx="7030952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หลังจากกำหนดค่าให้ทำการกดที่ปุ่ม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Save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ABA9BAA-63E8-8D5A-C902-D9CCC32410CC}"/>
                </a:ext>
              </a:extLst>
            </p:cNvPr>
            <p:cNvGrpSpPr/>
            <p:nvPr/>
          </p:nvGrpSpPr>
          <p:grpSpPr>
            <a:xfrm>
              <a:off x="408710" y="3913968"/>
              <a:ext cx="525628" cy="460562"/>
              <a:chOff x="176797" y="3659968"/>
              <a:chExt cx="525628" cy="460562"/>
            </a:xfrm>
          </p:grpSpPr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B71A867D-B634-9498-4E4D-3E95436A9CD7}"/>
                  </a:ext>
                </a:extLst>
              </p:cNvPr>
              <p:cNvGrpSpPr/>
              <p:nvPr/>
            </p:nvGrpSpPr>
            <p:grpSpPr>
              <a:xfrm>
                <a:off x="176797" y="3659968"/>
                <a:ext cx="458507" cy="460562"/>
                <a:chOff x="14167" y="0"/>
                <a:chExt cx="6321665" cy="6350000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BF476147-4C63-90CB-0C92-99D59C48CE3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84D7AC-6327-31C6-1C40-CE7567C74D8B}"/>
                  </a:ext>
                </a:extLst>
              </p:cNvPr>
              <p:cNvSpPr txBox="1"/>
              <p:nvPr/>
            </p:nvSpPr>
            <p:spPr>
              <a:xfrm>
                <a:off x="264680" y="3718574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latin typeface="Athiti"/>
                    <a:cs typeface="Athiti"/>
                  </a:rPr>
                  <a:t>3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83831-425D-A840-417C-3A838CCB14DB}"/>
              </a:ext>
            </a:extLst>
          </p:cNvPr>
          <p:cNvGrpSpPr/>
          <p:nvPr/>
        </p:nvGrpSpPr>
        <p:grpSpPr>
          <a:xfrm>
            <a:off x="1186710" y="3145621"/>
            <a:ext cx="8179202" cy="2869350"/>
            <a:chOff x="919527" y="2927198"/>
            <a:chExt cx="5200580" cy="1824418"/>
          </a:xfrm>
        </p:grpSpPr>
        <p:pic>
          <p:nvPicPr>
            <p:cNvPr id="12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385EAC5-801D-7644-8F1B-2DC62843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27" y="2927198"/>
              <a:ext cx="5200580" cy="1824418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613F98E-AD1B-FE44-4D4D-E60EA3099CD5}"/>
                </a:ext>
              </a:extLst>
            </p:cNvPr>
            <p:cNvSpPr/>
            <p:nvPr/>
          </p:nvSpPr>
          <p:spPr>
            <a:xfrm>
              <a:off x="922333" y="4351926"/>
              <a:ext cx="528753" cy="2476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FC6ADDD8-5690-0E40-F641-8C023594839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</p:spTree>
    <p:extLst>
      <p:ext uri="{BB962C8B-B14F-4D97-AF65-F5344CB8AC3E}">
        <p14:creationId xmlns:p14="http://schemas.microsoft.com/office/powerpoint/2010/main" val="92309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397526" y="2647426"/>
            <a:ext cx="2327700" cy="7749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423300" y="2700601"/>
            <a:ext cx="2561200" cy="168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buClr>
                <a:srgbClr val="2F5496"/>
              </a:buClr>
              <a:buSzPts val="3300"/>
            </a:pPr>
            <a:r>
              <a:rPr lang="en" sz="5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r>
              <a:rPr lang="en" sz="5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</a:t>
            </a:r>
            <a:endParaRPr sz="5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3220833" y="4330264"/>
            <a:ext cx="39524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n" sz="146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are a </a:t>
            </a:r>
            <a:r>
              <a:rPr lang="en" sz="1467" dirty="0">
                <a:solidFill>
                  <a:srgbClr val="3944A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digital consultancy and solution developer </a:t>
            </a:r>
            <a:r>
              <a:rPr lang="en" sz="146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answer a data-driven business challenge in various domain.</a:t>
            </a:r>
            <a:endParaRPr sz="1467" dirty="0">
              <a:solidFill>
                <a:srgbClr val="2E75B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7282467" y="4635065"/>
            <a:ext cx="43836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67" dirty="0">
                <a:latin typeface="Montserrat Medium"/>
                <a:ea typeface="Montserrat Medium"/>
                <a:cs typeface="Montserrat Medium"/>
                <a:sym typeface="Montserrat Medium"/>
              </a:rPr>
              <a:t>We are </a:t>
            </a:r>
            <a:r>
              <a:rPr lang="en" sz="1467" dirty="0">
                <a:solidFill>
                  <a:srgbClr val="3944A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specialize in the data solution, data lake, business intelligence, application development and design well-architected solution </a:t>
            </a:r>
            <a:r>
              <a:rPr lang="en" sz="1467" dirty="0">
                <a:latin typeface="Montserrat Medium"/>
                <a:ea typeface="Montserrat Medium"/>
                <a:cs typeface="Montserrat Medium"/>
                <a:sym typeface="Montserrat Medium"/>
              </a:rPr>
              <a:t>for the business challenge.</a:t>
            </a:r>
            <a:endParaRPr sz="1467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3125101" y="1140368"/>
            <a:ext cx="43836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00" b="1" dirty="0">
                <a:solidFill>
                  <a:srgbClr val="414BA4"/>
                </a:solidFill>
                <a:latin typeface="Bahnschrift"/>
                <a:cs typeface="Athiti"/>
                <a:sym typeface="Montserrat Medium"/>
              </a:rPr>
              <a:t>AUTHENTIC DIGITAL SOLUTION COMPANION </a:t>
            </a:r>
            <a:endParaRPr sz="1400" b="1" dirty="0">
              <a:solidFill>
                <a:srgbClr val="414BA4"/>
              </a:solidFill>
              <a:latin typeface="Bahnschrift"/>
              <a:cs typeface="Athiti"/>
              <a:sym typeface="Montserrat Medium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t="46521" b="6848"/>
          <a:stretch/>
        </p:blipFill>
        <p:spPr>
          <a:xfrm>
            <a:off x="3220814" y="1555075"/>
            <a:ext cx="3849276" cy="26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75" y="6448273"/>
            <a:ext cx="112355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10355775" y="6406075"/>
            <a:ext cx="1539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SzPts val="800"/>
            </a:pPr>
            <a:fld id="{00000000-1234-1234-1234-123412341234}" type="slidenum">
              <a:rPr lang="en" sz="1333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>
                <a:buSzPts val="800"/>
              </a:pPr>
              <a:t>2</a:t>
            </a:fld>
            <a:endParaRPr sz="1333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10355775" y="6430451"/>
            <a:ext cx="12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400"/>
            </a:pPr>
            <a:r>
              <a:rPr lang="en" sz="1467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</a:t>
            </a:r>
            <a:endParaRPr sz="14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l="1816" b="5176"/>
          <a:stretch/>
        </p:blipFill>
        <p:spPr>
          <a:xfrm>
            <a:off x="7409552" y="1844026"/>
            <a:ext cx="4232001" cy="272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7"/>
          <p:cNvCxnSpPr/>
          <p:nvPr/>
        </p:nvCxnSpPr>
        <p:spPr>
          <a:xfrm>
            <a:off x="13225" y="6342651"/>
            <a:ext cx="12117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7"/>
          <p:cNvSpPr/>
          <p:nvPr/>
        </p:nvSpPr>
        <p:spPr>
          <a:xfrm>
            <a:off x="8452041" y="0"/>
            <a:ext cx="100400" cy="292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2102651" y="3197751"/>
            <a:ext cx="100500" cy="3673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6621845-1F1B-7537-4862-8E707C700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6" y="1140367"/>
            <a:ext cx="2251479" cy="6346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20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14C92411-C148-3DE9-0409-6435BF5A4D03}"/>
              </a:ext>
            </a:extLst>
          </p:cNvPr>
          <p:cNvSpPr/>
          <p:nvPr/>
        </p:nvSpPr>
        <p:spPr>
          <a:xfrm rot="10800000" flipH="1">
            <a:off x="2645907" y="3814543"/>
            <a:ext cx="3216004" cy="1335531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A66F5-7492-DA60-2870-9773D113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0" y="2860134"/>
            <a:ext cx="6298916" cy="4792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8D2572F0-F5F2-ECB0-4BD0-FC942C88663B}"/>
              </a:ext>
            </a:extLst>
          </p:cNvPr>
          <p:cNvSpPr txBox="1"/>
          <p:nvPr/>
        </p:nvSpPr>
        <p:spPr>
          <a:xfrm>
            <a:off x="1506467" y="3447608"/>
            <a:ext cx="278305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กด </a:t>
            </a:r>
            <a:r>
              <a:rPr lang="en-US" sz="1800">
                <a:solidFill>
                  <a:srgbClr val="3944A1"/>
                </a:solidFill>
                <a:latin typeface="Athiti"/>
                <a:cs typeface="Athiti"/>
              </a:rPr>
              <a:t>Edit Record </a:t>
            </a: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จะแสดงหน้าต่าง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D9AC9E-8703-8E14-04E8-6C4D325666AB}"/>
              </a:ext>
            </a:extLst>
          </p:cNvPr>
          <p:cNvGrpSpPr/>
          <p:nvPr/>
        </p:nvGrpSpPr>
        <p:grpSpPr>
          <a:xfrm>
            <a:off x="5709955" y="3778897"/>
            <a:ext cx="5439827" cy="2339785"/>
            <a:chOff x="2701284" y="3821009"/>
            <a:chExt cx="5439827" cy="23397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D244F-D7CB-4BB3-596D-F54A77D5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258" y="3821009"/>
              <a:ext cx="5162853" cy="233978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3FAE1F-7735-2C6C-6110-F6B6E89CE0CE}"/>
                </a:ext>
              </a:extLst>
            </p:cNvPr>
            <p:cNvSpPr/>
            <p:nvPr/>
          </p:nvSpPr>
          <p:spPr>
            <a:xfrm>
              <a:off x="4562245" y="4469006"/>
              <a:ext cx="3453848" cy="58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CD91D2-485D-9969-2351-DA039B1E3209}"/>
                </a:ext>
              </a:extLst>
            </p:cNvPr>
            <p:cNvSpPr/>
            <p:nvPr/>
          </p:nvSpPr>
          <p:spPr>
            <a:xfrm>
              <a:off x="3062189" y="5839472"/>
              <a:ext cx="497121" cy="241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B709B-975C-B2C0-16F1-24C501D2C18D}"/>
                </a:ext>
              </a:extLst>
            </p:cNvPr>
            <p:cNvSpPr txBox="1"/>
            <p:nvPr/>
          </p:nvSpPr>
          <p:spPr>
            <a:xfrm>
              <a:off x="4227474" y="4382401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E79DE-5562-3F17-56ED-B6E5A6B8C272}"/>
                </a:ext>
              </a:extLst>
            </p:cNvPr>
            <p:cNvSpPr txBox="1"/>
            <p:nvPr/>
          </p:nvSpPr>
          <p:spPr>
            <a:xfrm>
              <a:off x="2701284" y="5831079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45BEE08F-42EF-5D50-D519-84886C4B64DE}"/>
              </a:ext>
            </a:extLst>
          </p:cNvPr>
          <p:cNvSpPr txBox="1"/>
          <p:nvPr/>
        </p:nvSpPr>
        <p:spPr>
          <a:xfrm>
            <a:off x="1140060" y="2330684"/>
            <a:ext cx="7619581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สำหรับการแก้ไขให้เราเลือกรายการที่ต้องการแก้ไข หลังจากแก้ไขให้กดที่ปุ่ม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Save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A37FA9AF-05AB-53B7-E728-EBF411715096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102597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21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82B39-26F7-D37B-F466-DA6B14FF4BC3}"/>
              </a:ext>
            </a:extLst>
          </p:cNvPr>
          <p:cNvGrpSpPr/>
          <p:nvPr/>
        </p:nvGrpSpPr>
        <p:grpSpPr>
          <a:xfrm>
            <a:off x="6623255" y="2645017"/>
            <a:ext cx="5511595" cy="460562"/>
            <a:chOff x="6623254" y="2405423"/>
            <a:chExt cx="5511595" cy="460562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7266188" y="2534931"/>
              <a:ext cx="4868661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ทำการกำหนดได้ที่ แถบเมนู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Admin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-&gt;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Connection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CF3AC4-568C-5147-8A55-A4B2F89333E1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79C79125-AF60-2411-8BEC-74CE1B2259BB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5" name="Freeform 7">
                  <a:extLst>
                    <a:ext uri="{FF2B5EF4-FFF2-40B4-BE49-F238E27FC236}">
                      <a16:creationId xmlns:a16="http://schemas.microsoft.com/office/drawing/2014/main" id="{DC32ECD4-7C05-29C5-3197-E6B765D68EE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3E2EAA-6D56-C423-855C-E3F502E92B17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714059-0E9A-7142-BD28-06F5EE81786E}"/>
              </a:ext>
            </a:extLst>
          </p:cNvPr>
          <p:cNvGrpSpPr/>
          <p:nvPr/>
        </p:nvGrpSpPr>
        <p:grpSpPr>
          <a:xfrm>
            <a:off x="1120877" y="2302655"/>
            <a:ext cx="8631596" cy="3609778"/>
            <a:chOff x="664934" y="1923552"/>
            <a:chExt cx="9603609" cy="4016280"/>
          </a:xfrm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14C92411-C148-3DE9-0409-6435BF5A4D03}"/>
                </a:ext>
              </a:extLst>
            </p:cNvPr>
            <p:cNvSpPr/>
            <p:nvPr/>
          </p:nvSpPr>
          <p:spPr>
            <a:xfrm rot="10800000" flipH="1">
              <a:off x="1522777" y="4624036"/>
              <a:ext cx="2016836" cy="110816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pic>
          <p:nvPicPr>
            <p:cNvPr id="18" name="Picture 25" descr="Table&#10;&#10;Description automatically generated">
              <a:extLst>
                <a:ext uri="{FF2B5EF4-FFF2-40B4-BE49-F238E27FC236}">
                  <a16:creationId xmlns:a16="http://schemas.microsoft.com/office/drawing/2014/main" id="{18ECF1E1-CCFD-9D0F-D2D7-82C48739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34" y="1923552"/>
              <a:ext cx="5782335" cy="2450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60978B-4F3D-276C-A9DF-41EC9CB3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" r="914"/>
            <a:stretch/>
          </p:blipFill>
          <p:spPr>
            <a:xfrm>
              <a:off x="3858101" y="3384672"/>
              <a:ext cx="6410442" cy="2555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34527-0F2D-CAEE-DD23-076057B66C5F}"/>
              </a:ext>
            </a:extLst>
          </p:cNvPr>
          <p:cNvGrpSpPr/>
          <p:nvPr/>
        </p:nvGrpSpPr>
        <p:grpSpPr>
          <a:xfrm>
            <a:off x="3704600" y="6133739"/>
            <a:ext cx="8137630" cy="693123"/>
            <a:chOff x="6623254" y="2405423"/>
            <a:chExt cx="8137630" cy="693123"/>
          </a:xfrm>
        </p:grpSpPr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D64AC48B-DD65-9877-B9DD-16C103557930}"/>
                </a:ext>
              </a:extLst>
            </p:cNvPr>
            <p:cNvSpPr txBox="1"/>
            <p:nvPr/>
          </p:nvSpPr>
          <p:spPr>
            <a:xfrm>
              <a:off x="7266188" y="2505435"/>
              <a:ext cx="7494696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Connection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เพื่อเพิ่มรายการที่เชื่อมต่อ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EEB1BE-E28D-DA9B-787C-A80B7254B6D5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647A20D1-41B3-B89A-D721-CD33BABC614F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D0497CFC-26E4-AB3B-A2B1-15F17ACDF6DE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1BD04B-0B6D-3760-CD57-B91747EF628B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B7912E-AC19-78B1-3E0B-47FA496090C3}"/>
              </a:ext>
            </a:extLst>
          </p:cNvPr>
          <p:cNvSpPr/>
          <p:nvPr/>
        </p:nvSpPr>
        <p:spPr>
          <a:xfrm>
            <a:off x="2560862" y="2686396"/>
            <a:ext cx="474769" cy="1425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30B7E4D6-9949-037C-05E2-CB9353E3E0BA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2A6FF852-5136-14F6-73D0-564CBC2AE459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3F16267-CE2D-91DC-E489-FBB6CEF2B3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74542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3EA42D0-AAB8-E200-1D58-F6998A827C8B}"/>
              </a:ext>
            </a:extLst>
          </p:cNvPr>
          <p:cNvSpPr txBox="1"/>
          <p:nvPr/>
        </p:nvSpPr>
        <p:spPr>
          <a:xfrm>
            <a:off x="1855391" y="1581592"/>
            <a:ext cx="942913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Connection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สามารถเชื่อมต่อเครื่องมือภายนอกที่จะนำมาใช้งานใน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ได้อย่างหลากหลาย เช่น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MySQL, PostgreSQL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และ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LinkedIn </a:t>
            </a:r>
            <a:r>
              <a:rPr lang="en-US" sz="2000" err="1">
                <a:solidFill>
                  <a:srgbClr val="3944A1"/>
                </a:solidFill>
                <a:latin typeface="Athiti"/>
                <a:cs typeface="Athiti"/>
              </a:rPr>
              <a:t>DataHub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 เป็นต้น</a:t>
            </a:r>
          </a:p>
        </p:txBody>
      </p:sp>
    </p:spTree>
    <p:extLst>
      <p:ext uri="{BB962C8B-B14F-4D97-AF65-F5344CB8AC3E}">
        <p14:creationId xmlns:p14="http://schemas.microsoft.com/office/powerpoint/2010/main" val="215284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22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2567CF-7071-864B-24F1-5F37DBA8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76" y="2607791"/>
            <a:ext cx="7152871" cy="3390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AE7E31-B513-18E3-251C-ED4F6E58174C}"/>
              </a:ext>
            </a:extLst>
          </p:cNvPr>
          <p:cNvSpPr/>
          <p:nvPr/>
        </p:nvSpPr>
        <p:spPr>
          <a:xfrm>
            <a:off x="635770" y="3225736"/>
            <a:ext cx="4221365" cy="406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10" name="AutoShape 22">
            <a:extLst>
              <a:ext uri="{FF2B5EF4-FFF2-40B4-BE49-F238E27FC236}">
                <a16:creationId xmlns:a16="http://schemas.microsoft.com/office/drawing/2014/main" id="{EA664B2F-2D4F-E257-37D3-1C476C33EBE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8863103-AD19-A839-BD34-6F63E38DC6FE}"/>
              </a:ext>
            </a:extLst>
          </p:cNvPr>
          <p:cNvSpPr txBox="1"/>
          <p:nvPr/>
        </p:nvSpPr>
        <p:spPr>
          <a:xfrm>
            <a:off x="808281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22EBEA-2711-3CA2-CA7D-9B04EA473E8D}"/>
              </a:ext>
            </a:extLst>
          </p:cNvPr>
          <p:cNvGrpSpPr/>
          <p:nvPr/>
        </p:nvGrpSpPr>
        <p:grpSpPr>
          <a:xfrm>
            <a:off x="7861255" y="2197806"/>
            <a:ext cx="4143964" cy="968849"/>
            <a:chOff x="7861255" y="2197806"/>
            <a:chExt cx="4143964" cy="968849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 Connection ให้เรากำหนด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Conn id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และ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Conn Type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ต่อไป</a:t>
              </a:r>
              <a:endParaRPr lang="en-US" sz="18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1069BF-F6AA-39D7-82FA-F5930FAA99B7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3EB0D0A-8A9E-4A40-C31C-911307FC0D0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9A288FA6-3BBA-C679-6076-8EE5927B7F8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F4F871-A681-64B5-BBEF-337EEA8613E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pic>
        <p:nvPicPr>
          <p:cNvPr id="21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3C85D-F9CF-4660-8FED-2D5A12449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" t="2885" r="2989" b="1"/>
          <a:stretch/>
        </p:blipFill>
        <p:spPr>
          <a:xfrm>
            <a:off x="9146737" y="3292673"/>
            <a:ext cx="2327508" cy="270610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BAB7DA1-D7DE-295B-5C3F-F18A77F3C46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4857135" y="3429000"/>
            <a:ext cx="4289602" cy="121672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AD043F46-0520-1DEF-97C3-27D656D5D97F}"/>
              </a:ext>
            </a:extLst>
          </p:cNvPr>
          <p:cNvSpPr txBox="1"/>
          <p:nvPr/>
        </p:nvSpPr>
        <p:spPr>
          <a:xfrm>
            <a:off x="1458906" y="1415917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837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23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AE1165D2-1885-2D28-C51E-7733BC53C832}"/>
              </a:ext>
            </a:extLst>
          </p:cNvPr>
          <p:cNvGrpSpPr/>
          <p:nvPr/>
        </p:nvGrpSpPr>
        <p:grpSpPr>
          <a:xfrm>
            <a:off x="7347834" y="2453296"/>
            <a:ext cx="242103" cy="243188"/>
            <a:chOff x="14167" y="0"/>
            <a:chExt cx="6321665" cy="63500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2F4CC4C5-0E21-68B5-F339-5B678FFC9A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2D"/>
            </a:solidFill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19791-8B18-CAFD-E86C-6D5A393190DA}"/>
              </a:ext>
            </a:extLst>
          </p:cNvPr>
          <p:cNvGrpSpPr/>
          <p:nvPr/>
        </p:nvGrpSpPr>
        <p:grpSpPr>
          <a:xfrm>
            <a:off x="768078" y="2137763"/>
            <a:ext cx="9347201" cy="4110162"/>
            <a:chOff x="329094" y="1848538"/>
            <a:chExt cx="9347201" cy="4110162"/>
          </a:xfrm>
        </p:grpSpPr>
        <p:pic>
          <p:nvPicPr>
            <p:cNvPr id="2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C3E2E0F-1AA5-B27B-16FC-4A5727382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119" b="175"/>
            <a:stretch/>
          </p:blipFill>
          <p:spPr>
            <a:xfrm>
              <a:off x="329094" y="1848538"/>
              <a:ext cx="6178046" cy="3017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A765385-4D40-DDB4-C0AA-D6AF402C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3356" y="3003079"/>
              <a:ext cx="4962939" cy="29556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6617B42F-FD33-B340-BD73-E734CD19D819}"/>
                </a:ext>
              </a:extLst>
            </p:cNvPr>
            <p:cNvSpPr/>
            <p:nvPr/>
          </p:nvSpPr>
          <p:spPr>
            <a:xfrm rot="10800000" flipH="1">
              <a:off x="2724614" y="4986847"/>
              <a:ext cx="1505620" cy="92490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5085EC40-FF0E-A8B1-5AFC-C82224A71DA6}"/>
              </a:ext>
            </a:extLst>
          </p:cNvPr>
          <p:cNvSpPr txBox="1"/>
          <p:nvPr/>
        </p:nvSpPr>
        <p:spPr>
          <a:xfrm>
            <a:off x="7767728" y="2455386"/>
            <a:ext cx="4269156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 spc="-34">
                <a:solidFill>
                  <a:srgbClr val="3944A1"/>
                </a:solidFill>
                <a:latin typeface="Athiti"/>
                <a:cs typeface="Athiti"/>
              </a:rPr>
              <a:t>แจ้งเตือน สถานะของแต่ละ Task ใน Airflow ได้ โดยการใส่ Host ของ Channel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34EB586-4D8D-C24B-B876-A8226046934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147044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734078-CE3F-965F-27AB-60A881514EDC}"/>
              </a:ext>
            </a:extLst>
          </p:cNvPr>
          <p:cNvGrpSpPr/>
          <p:nvPr/>
        </p:nvGrpSpPr>
        <p:grpSpPr>
          <a:xfrm>
            <a:off x="508140" y="2729948"/>
            <a:ext cx="2031721" cy="3336235"/>
            <a:chOff x="508140" y="2729948"/>
            <a:chExt cx="2031721" cy="3336235"/>
          </a:xfrm>
        </p:grpSpPr>
        <p:pic>
          <p:nvPicPr>
            <p:cNvPr id="11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8CADFD-9FC0-117F-55FD-270D9BA5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40" y="2729948"/>
              <a:ext cx="2031721" cy="3336235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95B2EBC-0FBC-30A4-43F5-094A68712D76}"/>
                </a:ext>
              </a:extLst>
            </p:cNvPr>
            <p:cNvSpPr/>
            <p:nvPr/>
          </p:nvSpPr>
          <p:spPr>
            <a:xfrm>
              <a:off x="541900" y="5014779"/>
              <a:ext cx="1985061" cy="3292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863650-29EF-2A41-EEE2-89173051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90" y="2924298"/>
            <a:ext cx="3604590" cy="37205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C0ACFC7-2CA1-71C9-27F4-17ACB8D4AA05}"/>
              </a:ext>
            </a:extLst>
          </p:cNvPr>
          <p:cNvGrpSpPr/>
          <p:nvPr/>
        </p:nvGrpSpPr>
        <p:grpSpPr>
          <a:xfrm>
            <a:off x="2333487" y="3967034"/>
            <a:ext cx="4333460" cy="2667669"/>
            <a:chOff x="2869096" y="2785382"/>
            <a:chExt cx="4333460" cy="2667669"/>
          </a:xfrm>
        </p:grpSpPr>
        <p:pic>
          <p:nvPicPr>
            <p:cNvPr id="17" name="Picture 1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F9801E3-0D8E-AC10-CB91-FE5C3DD4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9096" y="2785382"/>
              <a:ext cx="4333460" cy="2667669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780A6E-969C-0933-BC00-B7993EA31A85}"/>
                </a:ext>
              </a:extLst>
            </p:cNvPr>
            <p:cNvSpPr/>
            <p:nvPr/>
          </p:nvSpPr>
          <p:spPr>
            <a:xfrm>
              <a:off x="6597038" y="4040744"/>
              <a:ext cx="604627" cy="2740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474092-0F3E-E388-0A55-44C8934EA932}"/>
              </a:ext>
            </a:extLst>
          </p:cNvPr>
          <p:cNvGrpSpPr/>
          <p:nvPr/>
        </p:nvGrpSpPr>
        <p:grpSpPr>
          <a:xfrm>
            <a:off x="2234603" y="2484936"/>
            <a:ext cx="4143964" cy="460562"/>
            <a:chOff x="7861255" y="2197806"/>
            <a:chExt cx="4143964" cy="460562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A8B35431-B6A3-72D4-68F6-43E4F99C7340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more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option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&gt;&gt;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connectors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A72B63-B512-8ADA-6A48-305D6867B91E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27" name="Group 6">
                <a:extLst>
                  <a:ext uri="{FF2B5EF4-FFF2-40B4-BE49-F238E27FC236}">
                    <a16:creationId xmlns:a16="http://schemas.microsoft.com/office/drawing/2014/main" id="{3AC8404F-20CA-24CC-5833-6D01594E243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7D28EAF5-1F18-6D06-FCE1-6AD10E130E0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AEC04A-5AB7-73DF-D526-96DA10B37F8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6D9A88-68BE-21D7-6352-ACA98A9CFA4A}"/>
              </a:ext>
            </a:extLst>
          </p:cNvPr>
          <p:cNvGrpSpPr/>
          <p:nvPr/>
        </p:nvGrpSpPr>
        <p:grpSpPr>
          <a:xfrm>
            <a:off x="2764690" y="3429153"/>
            <a:ext cx="4143964" cy="460562"/>
            <a:chOff x="7861255" y="2197806"/>
            <a:chExt cx="4143964" cy="460562"/>
          </a:xfrm>
        </p:grpSpPr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68F3016-5585-2FF7-61D7-C3BA315CFD6C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Incoming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Webhook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A87F8D-F2C5-1BA2-EC83-B37161C260D6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36" name="Group 6">
                <a:extLst>
                  <a:ext uri="{FF2B5EF4-FFF2-40B4-BE49-F238E27FC236}">
                    <a16:creationId xmlns:a16="http://schemas.microsoft.com/office/drawing/2014/main" id="{CA6282AA-17B3-4378-DA47-24F0A359C64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id="{ECC6F519-A347-BF77-9F50-3083C61B8D53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4F41C0-5D41-DB3B-6649-9435E54B404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6CEF54-55BA-50D5-42C1-BD3843FE4FD2}"/>
              </a:ext>
            </a:extLst>
          </p:cNvPr>
          <p:cNvGrpSpPr/>
          <p:nvPr/>
        </p:nvGrpSpPr>
        <p:grpSpPr>
          <a:xfrm>
            <a:off x="7303559" y="2484936"/>
            <a:ext cx="4143964" cy="460562"/>
            <a:chOff x="7861255" y="2197806"/>
            <a:chExt cx="4143964" cy="460562"/>
          </a:xfrm>
        </p:grpSpPr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7031DBC0-FA53-4221-65A8-9FA14C6D4B4E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ใส่ข้อมูลและกด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Create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865912-22BC-CEDC-6C11-F45D13673D09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42" name="Group 6">
                <a:extLst>
                  <a:ext uri="{FF2B5EF4-FFF2-40B4-BE49-F238E27FC236}">
                    <a16:creationId xmlns:a16="http://schemas.microsoft.com/office/drawing/2014/main" id="{891423F1-03DC-3F85-1792-EF724C079FB8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4" name="Freeform 7">
                  <a:extLst>
                    <a:ext uri="{FF2B5EF4-FFF2-40B4-BE49-F238E27FC236}">
                      <a16:creationId xmlns:a16="http://schemas.microsoft.com/office/drawing/2014/main" id="{BA3468E0-755A-D579-255F-42BA7F6EB74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DA0008-97D6-9C58-F793-629C57F8227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sp>
        <p:nvSpPr>
          <p:cNvPr id="46" name="TextBox 14">
            <a:extLst>
              <a:ext uri="{FF2B5EF4-FFF2-40B4-BE49-F238E27FC236}">
                <a16:creationId xmlns:a16="http://schemas.microsoft.com/office/drawing/2014/main" id="{73DCFDC2-F9C8-8F44-2BC3-26EED49CF243}"/>
              </a:ext>
            </a:extLst>
          </p:cNvPr>
          <p:cNvSpPr txBox="1"/>
          <p:nvPr/>
        </p:nvSpPr>
        <p:spPr>
          <a:xfrm>
            <a:off x="642218" y="1735460"/>
            <a:ext cx="9975433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การสร้าง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Host </a:t>
            </a: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ใน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Microsoft Teams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64D504B-0F1A-D7BC-102C-EAF43B117610}"/>
              </a:ext>
            </a:extLst>
          </p:cNvPr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343D0AC-9646-3EE7-EB9F-17938D369BA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 dirty="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95652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48394" y="726128"/>
            <a:ext cx="11543606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การตั้งค่าผู้ใช้งาน</a:t>
            </a: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330223-AA5F-995D-E49C-93D4CB1437C4}"/>
              </a:ext>
            </a:extLst>
          </p:cNvPr>
          <p:cNvGrpSpPr/>
          <p:nvPr/>
        </p:nvGrpSpPr>
        <p:grpSpPr>
          <a:xfrm>
            <a:off x="1842369" y="2116886"/>
            <a:ext cx="5000884" cy="694631"/>
            <a:chOff x="1842369" y="2116886"/>
            <a:chExt cx="5000884" cy="6946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882D6F-11EC-A0E7-C0B1-1D2953266172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24" name="Group 6">
                <a:extLst>
                  <a:ext uri="{FF2B5EF4-FFF2-40B4-BE49-F238E27FC236}">
                    <a16:creationId xmlns:a16="http://schemas.microsoft.com/office/drawing/2014/main" id="{D5804EAF-1C6A-1326-C24D-E823DB5B1B37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FA73FE8E-C723-3E92-1ADE-56850413D69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150850-BEB1-F646-2930-6FE383A86900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38952429-B5D8-DCE4-8BC0-D754B0C85B0C}"/>
                </a:ext>
              </a:extLst>
            </p:cNvPr>
            <p:cNvSpPr txBox="1"/>
            <p:nvPr/>
          </p:nvSpPr>
          <p:spPr>
            <a:xfrm>
              <a:off x="2455881" y="2218406"/>
              <a:ext cx="4387372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เลือก 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Security 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จากแถบเมนูข้างบน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แล้วเลือก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List Users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F244-78AA-116B-3593-799C04A430B1}"/>
              </a:ext>
            </a:extLst>
          </p:cNvPr>
          <p:cNvGrpSpPr/>
          <p:nvPr/>
        </p:nvGrpSpPr>
        <p:grpSpPr>
          <a:xfrm>
            <a:off x="1842369" y="2784428"/>
            <a:ext cx="10588944" cy="460562"/>
            <a:chOff x="1842369" y="2116886"/>
            <a:chExt cx="10588944" cy="4605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14E77DE-E2D7-4BAF-3797-189EF6307EFD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35" name="Group 6">
                <a:extLst>
                  <a:ext uri="{FF2B5EF4-FFF2-40B4-BE49-F238E27FC236}">
                    <a16:creationId xmlns:a16="http://schemas.microsoft.com/office/drawing/2014/main" id="{55F8823A-1BBA-BE52-F9C6-F9827DC384E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B74AB029-6496-2444-0D05-BF5BA555C48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429FB2-1D34-78E9-96F2-A3E50C975C14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2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F7F2BD72-FE4E-D801-0DAA-56EABF7C1158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คลิ๊กที่ปุ่มรูป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“+”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เพื่อ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Create 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3D17B-3AD3-67D6-932C-1B5614167C31}"/>
              </a:ext>
            </a:extLst>
          </p:cNvPr>
          <p:cNvGrpSpPr/>
          <p:nvPr/>
        </p:nvGrpSpPr>
        <p:grpSpPr>
          <a:xfrm>
            <a:off x="263327" y="4404722"/>
            <a:ext cx="6147670" cy="2174669"/>
            <a:chOff x="1842369" y="3830259"/>
            <a:chExt cx="6043041" cy="1901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06CA7E-39E5-065B-A817-214E7582C62F}"/>
                </a:ext>
              </a:extLst>
            </p:cNvPr>
            <p:cNvGrpSpPr/>
            <p:nvPr/>
          </p:nvGrpSpPr>
          <p:grpSpPr>
            <a:xfrm>
              <a:off x="1842369" y="3830259"/>
              <a:ext cx="6043041" cy="1901612"/>
              <a:chOff x="1866963" y="2047189"/>
              <a:chExt cx="6043041" cy="190161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B21853-B384-14F8-CD3C-01B8AE1DB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6963" y="2047189"/>
                <a:ext cx="6043041" cy="1901612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EC6BFCA-4CD0-2551-1F9A-F4C9FC5482AC}"/>
                  </a:ext>
                </a:extLst>
              </p:cNvPr>
              <p:cNvSpPr/>
              <p:nvPr/>
            </p:nvSpPr>
            <p:spPr>
              <a:xfrm>
                <a:off x="2704440" y="2281560"/>
                <a:ext cx="411622" cy="13316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F3A868-7B5E-93DE-FF02-89D5818F3264}"/>
                </a:ext>
              </a:extLst>
            </p:cNvPr>
            <p:cNvSpPr/>
            <p:nvPr/>
          </p:nvSpPr>
          <p:spPr>
            <a:xfrm>
              <a:off x="1956375" y="4570161"/>
              <a:ext cx="200899" cy="1754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F330FB-79A5-0E5F-A849-F728DE237EDD}"/>
                </a:ext>
              </a:extLst>
            </p:cNvPr>
            <p:cNvSpPr txBox="1"/>
            <p:nvPr/>
          </p:nvSpPr>
          <p:spPr>
            <a:xfrm>
              <a:off x="3113683" y="3946546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9A51C6-5EA8-0128-809B-CF66F74D7DF9}"/>
                </a:ext>
              </a:extLst>
            </p:cNvPr>
            <p:cNvSpPr txBox="1"/>
            <p:nvPr/>
          </p:nvSpPr>
          <p:spPr>
            <a:xfrm>
              <a:off x="2220852" y="4502548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D9DABE-AC09-7BFD-D45B-EFE05FDFF291}"/>
              </a:ext>
            </a:extLst>
          </p:cNvPr>
          <p:cNvGrpSpPr/>
          <p:nvPr/>
        </p:nvGrpSpPr>
        <p:grpSpPr>
          <a:xfrm>
            <a:off x="1842369" y="3423166"/>
            <a:ext cx="10588944" cy="691425"/>
            <a:chOff x="1842369" y="2116886"/>
            <a:chExt cx="10588944" cy="6914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33AE7B-CAA6-1160-1900-6DABA1D1B5D4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B3DDA545-842B-DF41-ABB2-ADD8672B8E3C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7" name="Freeform 7">
                  <a:extLst>
                    <a:ext uri="{FF2B5EF4-FFF2-40B4-BE49-F238E27FC236}">
                      <a16:creationId xmlns:a16="http://schemas.microsoft.com/office/drawing/2014/main" id="{770A6C0B-3D60-1072-ABBA-0DFF8E2A0AD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61F6EF-9964-8626-E72A-6D63E7E4F98A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3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E29A9529-97C5-D564-69BB-97E471458982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จะปรากฏหน้าที่จะต้องใส่ข้อมูลของ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และระบุ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 Name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Password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B81B9B-0B0D-42B5-DBED-2C48B04B6E5F}"/>
              </a:ext>
            </a:extLst>
          </p:cNvPr>
          <p:cNvGrpSpPr/>
          <p:nvPr/>
        </p:nvGrpSpPr>
        <p:grpSpPr>
          <a:xfrm>
            <a:off x="7186519" y="2615813"/>
            <a:ext cx="4745360" cy="2503753"/>
            <a:chOff x="7334975" y="4366835"/>
            <a:chExt cx="4270767" cy="20947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FCE4B2-DE63-47DF-F544-15BC7C90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4975" y="4366835"/>
              <a:ext cx="4270767" cy="209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D9E752-8FFD-5685-2483-02FE52A4FC31}"/>
                </a:ext>
              </a:extLst>
            </p:cNvPr>
            <p:cNvSpPr txBox="1"/>
            <p:nvPr/>
          </p:nvSpPr>
          <p:spPr>
            <a:xfrm>
              <a:off x="10070997" y="5369577"/>
              <a:ext cx="288027" cy="3089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3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FCDC6A9-B373-F973-B426-C5C183DCE8D7}"/>
                </a:ext>
              </a:extLst>
            </p:cNvPr>
            <p:cNvSpPr/>
            <p:nvPr/>
          </p:nvSpPr>
          <p:spPr>
            <a:xfrm>
              <a:off x="7375926" y="4706352"/>
              <a:ext cx="2531554" cy="16656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5400000" flipH="1">
            <a:off x="7090736" y="4844671"/>
            <a:ext cx="1074591" cy="1886983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90813733-9744-A0F8-54E8-540CBA580B01}"/>
              </a:ext>
            </a:extLst>
          </p:cNvPr>
          <p:cNvSpPr txBox="1"/>
          <p:nvPr/>
        </p:nvSpPr>
        <p:spPr>
          <a:xfrm>
            <a:off x="5609722" y="102876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5F75D697-F00A-18E9-8C49-69A97324310A}"/>
              </a:ext>
            </a:extLst>
          </p:cNvPr>
          <p:cNvSpPr txBox="1"/>
          <p:nvPr/>
        </p:nvSpPr>
        <p:spPr>
          <a:xfrm>
            <a:off x="8943593" y="5270353"/>
            <a:ext cx="298508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*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เพิ่ม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Role 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เพื่อกำหนดสิทธิ์การเข้าใช้งานแก่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User</a:t>
            </a:r>
            <a:endParaRPr lang="en-US" spc="-34">
              <a:solidFill>
                <a:srgbClr val="FF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D726E1A8-1C58-353A-E1B1-B1A9CDAFB0C4}"/>
              </a:ext>
            </a:extLst>
          </p:cNvPr>
          <p:cNvSpPr txBox="1"/>
          <p:nvPr/>
        </p:nvSpPr>
        <p:spPr>
          <a:xfrm>
            <a:off x="2071621" y="1427455"/>
            <a:ext cx="8557049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Create User </a:t>
            </a:r>
            <a:r>
              <a:rPr lang="th-TH" sz="2400" spc="-115">
                <a:solidFill>
                  <a:srgbClr val="3944A1"/>
                </a:solidFill>
                <a:latin typeface="Athiti"/>
                <a:cs typeface="Athiti"/>
              </a:rPr>
              <a:t>สามารถใส่รายละเอียดของผู้ใช้งานและกำหนดสิทธิ์การเข้าถึงได้</a:t>
            </a:r>
            <a:endParaRPr lang="en-US" sz="2400" spc="-115">
              <a:solidFill>
                <a:srgbClr val="3944A1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402310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11957" y="708715"/>
            <a:ext cx="1102289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การกำหนดสิทธิ์การเข้าถึงของผู้ใช้งาน (</a:t>
            </a:r>
            <a:r>
              <a:rPr lang="en-US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Role &amp; Permission)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0BCAAC-B1CC-A285-8EB8-AE3A9AB3E44A}"/>
              </a:ext>
            </a:extLst>
          </p:cNvPr>
          <p:cNvGrpSpPr/>
          <p:nvPr/>
        </p:nvGrpSpPr>
        <p:grpSpPr>
          <a:xfrm>
            <a:off x="1076006" y="2297479"/>
            <a:ext cx="10588944" cy="2628048"/>
            <a:chOff x="1842369" y="1447215"/>
            <a:chExt cx="10588944" cy="2628048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5E774D55-24E3-37BA-E103-4338227A8A23}"/>
                </a:ext>
              </a:extLst>
            </p:cNvPr>
            <p:cNvSpPr txBox="1"/>
            <p:nvPr/>
          </p:nvSpPr>
          <p:spPr>
            <a:xfrm>
              <a:off x="1930252" y="1447215"/>
              <a:ext cx="9975433" cy="521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74"/>
                </a:lnSpc>
              </a:pPr>
              <a:r>
                <a:rPr lang="en-US" sz="2400" spc="-115">
                  <a:solidFill>
                    <a:srgbClr val="3944A1"/>
                  </a:solidFill>
                  <a:latin typeface="Athiti"/>
                  <a:cs typeface="Athiti"/>
                </a:rPr>
                <a:t>Create Role </a:t>
              </a:r>
              <a:r>
                <a:rPr lang="en-US" sz="2400" spc="-115" err="1">
                  <a:solidFill>
                    <a:srgbClr val="3944A1"/>
                  </a:solidFill>
                  <a:latin typeface="Athiti"/>
                  <a:cs typeface="Athiti"/>
                </a:rPr>
                <a:t>เพื่อ</a:t>
              </a:r>
              <a:r>
                <a:rPr lang="th-TH" sz="2400" spc="-115">
                  <a:solidFill>
                    <a:srgbClr val="3944A1"/>
                  </a:solidFill>
                  <a:latin typeface="Athiti"/>
                  <a:cs typeface="Athiti"/>
                </a:rPr>
                <a:t>กำหนดสิทธิ์ให้แก่ผู้ใช้งาน</a:t>
              </a:r>
              <a:endParaRPr lang="en-US" sz="2400" spc="-115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C330223-AA5F-995D-E49C-93D4CB1437C4}"/>
                </a:ext>
              </a:extLst>
            </p:cNvPr>
            <p:cNvGrpSpPr/>
            <p:nvPr/>
          </p:nvGrpSpPr>
          <p:grpSpPr>
            <a:xfrm>
              <a:off x="1842369" y="2116886"/>
              <a:ext cx="5118318" cy="694632"/>
              <a:chOff x="1842369" y="2116886"/>
              <a:chExt cx="5118318" cy="6946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882D6F-11EC-A0E7-C0B1-1D2953266172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D5804EAF-1C6A-1326-C24D-E823DB5B1B37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26" name="Freeform 7">
                    <a:extLst>
                      <a:ext uri="{FF2B5EF4-FFF2-40B4-BE49-F238E27FC236}">
                        <a16:creationId xmlns:a16="http://schemas.microsoft.com/office/drawing/2014/main" id="{FA73FE8E-C723-3E92-1ADE-56850413D694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150850-BEB1-F646-2930-6FE383A86900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1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38952429-B5D8-DCE4-8BC0-D754B0C85B0C}"/>
                  </a:ext>
                </a:extLst>
              </p:cNvPr>
              <p:cNvSpPr txBox="1"/>
              <p:nvPr/>
            </p:nvSpPr>
            <p:spPr>
              <a:xfrm>
                <a:off x="2455881" y="2218407"/>
                <a:ext cx="4504806" cy="5931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เลือก 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Security 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จากแถบเมนูข้างบน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แล้วเลือก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List Roles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7CCF244-78AA-116B-3593-799C04A430B1}"/>
                </a:ext>
              </a:extLst>
            </p:cNvPr>
            <p:cNvGrpSpPr/>
            <p:nvPr/>
          </p:nvGrpSpPr>
          <p:grpSpPr>
            <a:xfrm>
              <a:off x="1842369" y="2784428"/>
              <a:ext cx="10588944" cy="460562"/>
              <a:chOff x="1842369" y="2116886"/>
              <a:chExt cx="10588944" cy="46056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14E77DE-E2D7-4BAF-3797-189EF6307EFD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35" name="Group 6">
                  <a:extLst>
                    <a:ext uri="{FF2B5EF4-FFF2-40B4-BE49-F238E27FC236}">
                      <a16:creationId xmlns:a16="http://schemas.microsoft.com/office/drawing/2014/main" id="{55F8823A-1BBA-BE52-F9C6-F9827DC384EA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37" name="Freeform 7">
                    <a:extLst>
                      <a:ext uri="{FF2B5EF4-FFF2-40B4-BE49-F238E27FC236}">
                        <a16:creationId xmlns:a16="http://schemas.microsoft.com/office/drawing/2014/main" id="{B74AB029-6496-2444-0D05-BF5BA555C48F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A429FB2-1D34-78E9-96F2-A3E50C975C14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2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F7F2BD72-FE4E-D801-0DAA-56EABF7C1158}"/>
                  </a:ext>
                </a:extLst>
              </p:cNvPr>
              <p:cNvSpPr txBox="1"/>
              <p:nvPr/>
            </p:nvSpPr>
            <p:spPr>
              <a:xfrm>
                <a:off x="2455880" y="2247902"/>
                <a:ext cx="9975433" cy="298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คลิ๊กที่ปุ่มรูป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“+”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เพื่อ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Create Roles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AD9DABE-AC09-7BFD-D45B-EFE05FDFF291}"/>
                </a:ext>
              </a:extLst>
            </p:cNvPr>
            <p:cNvGrpSpPr/>
            <p:nvPr/>
          </p:nvGrpSpPr>
          <p:grpSpPr>
            <a:xfrm>
              <a:off x="1842369" y="3423166"/>
              <a:ext cx="3755254" cy="652097"/>
              <a:chOff x="1842369" y="2116886"/>
              <a:chExt cx="3755254" cy="65209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833AE7B-CAA6-1160-1900-6DABA1D1B5D4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45" name="Group 6">
                  <a:extLst>
                    <a:ext uri="{FF2B5EF4-FFF2-40B4-BE49-F238E27FC236}">
                      <a16:creationId xmlns:a16="http://schemas.microsoft.com/office/drawing/2014/main" id="{B3DDA545-842B-DF41-ABB2-ADD8672B8E3C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47" name="Freeform 7">
                    <a:extLst>
                      <a:ext uri="{FF2B5EF4-FFF2-40B4-BE49-F238E27FC236}">
                        <a16:creationId xmlns:a16="http://schemas.microsoft.com/office/drawing/2014/main" id="{770A6C0B-3D60-1072-ABBA-0DFF8E2A0AD0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461F6EF-9964-8626-E72A-6D63E7E4F98A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3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E29A9529-97C5-D564-69BB-97E471458982}"/>
                  </a:ext>
                </a:extLst>
              </p:cNvPr>
              <p:cNvSpPr txBox="1"/>
              <p:nvPr/>
            </p:nvSpPr>
            <p:spPr>
              <a:xfrm>
                <a:off x="2455880" y="2179078"/>
                <a:ext cx="3141743" cy="5899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จะปรากฏหน้าที่จะต้องใส่รายการ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Permissions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10800000">
            <a:off x="6990736" y="5163485"/>
            <a:ext cx="2945289" cy="1280270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CB71A7-59FD-DF65-BCB7-1F840A32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7" y="5084013"/>
            <a:ext cx="5402189" cy="1661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D8F302-4D93-F44F-92A1-7BDA934347E4}"/>
              </a:ext>
            </a:extLst>
          </p:cNvPr>
          <p:cNvGrpSpPr/>
          <p:nvPr/>
        </p:nvGrpSpPr>
        <p:grpSpPr>
          <a:xfrm>
            <a:off x="6470293" y="2252490"/>
            <a:ext cx="5429607" cy="2673037"/>
            <a:chOff x="6784601" y="2395290"/>
            <a:chExt cx="5115299" cy="25183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9FD610-A41F-D59F-6492-FB98AB4EF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601" y="2395290"/>
              <a:ext cx="5115299" cy="2518301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29775D6-DE0B-3E3B-3CE7-C3D648C2DB5B}"/>
                </a:ext>
              </a:extLst>
            </p:cNvPr>
            <p:cNvSpPr/>
            <p:nvPr/>
          </p:nvSpPr>
          <p:spPr>
            <a:xfrm rot="10800000" flipV="1">
              <a:off x="7502011" y="2652651"/>
              <a:ext cx="344130" cy="16612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C84E4A3-3DF2-7605-48BD-CFF4E014A8FA}"/>
                </a:ext>
              </a:extLst>
            </p:cNvPr>
            <p:cNvSpPr/>
            <p:nvPr/>
          </p:nvSpPr>
          <p:spPr>
            <a:xfrm rot="10800000" flipV="1">
              <a:off x="6851720" y="3006849"/>
              <a:ext cx="227505" cy="1927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55FCE9-671F-F841-FF2B-9D85E6BE4EA8}"/>
              </a:ext>
            </a:extLst>
          </p:cNvPr>
          <p:cNvSpPr/>
          <p:nvPr/>
        </p:nvSpPr>
        <p:spPr>
          <a:xfrm rot="10800000" flipV="1">
            <a:off x="1191505" y="6004766"/>
            <a:ext cx="410128" cy="2387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1DB579AB-8740-BC60-638A-07177BF6D0AB}"/>
              </a:ext>
            </a:extLst>
          </p:cNvPr>
          <p:cNvSpPr txBox="1"/>
          <p:nvPr/>
        </p:nvSpPr>
        <p:spPr>
          <a:xfrm>
            <a:off x="10673160" y="128900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854413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8053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230339" y="1279834"/>
            <a:ext cx="7776691" cy="25878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วิธีการนำเข้าข้อมูลโดยใช้เครื่องมือ Apache </a:t>
            </a:r>
            <a:r>
              <a:rPr lang="th-TH" sz="5700" b="1" spc="-115" err="1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Airflow</a:t>
            </a:r>
            <a:endParaRPr lang="th-TH" sz="5700" b="1" spc="-115" err="1">
              <a:solidFill>
                <a:srgbClr val="414BA4"/>
              </a:solidFill>
              <a:latin typeface="Athiti" panose="00000500000000000000" pitchFamily="2" charset="-34"/>
              <a:ea typeface="+mn-lt"/>
              <a:cs typeface="Athiti" panose="00000500000000000000" pitchFamily="2" charset="-34"/>
            </a:endParaRPr>
          </a:p>
          <a:p>
            <a:pPr>
              <a:lnSpc>
                <a:spcPts val="6500"/>
              </a:lnSpc>
            </a:pPr>
            <a:endParaRPr lang="th-TH" sz="5700" spc="-115">
              <a:ea typeface="+mn-lt"/>
              <a:cs typeface="+mn-l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387955" y="3200415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27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845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F5A6AA9D-40D7-4A62-BB3E-35620FB1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58" y="1175858"/>
            <a:ext cx="3410127" cy="31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770686" y="1975083"/>
            <a:ext cx="2064262" cy="2073515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CF98AB0C-D912-B5AD-AB62-456D3080C96C}"/>
              </a:ext>
            </a:extLst>
          </p:cNvPr>
          <p:cNvSpPr txBox="1"/>
          <p:nvPr/>
        </p:nvSpPr>
        <p:spPr>
          <a:xfrm>
            <a:off x="2113310" y="4368732"/>
            <a:ext cx="38565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2"/>
              </a:lnSpc>
            </a:pPr>
            <a:r>
              <a:rPr lang="en-US" sz="2300" spc="-46">
                <a:solidFill>
                  <a:srgbClr val="3944A1"/>
                </a:solidFill>
                <a:latin typeface="Montserrat"/>
              </a:rPr>
              <a:t>Apache Airflow (DAGs)</a:t>
            </a:r>
          </a:p>
          <a:p>
            <a:pPr>
              <a:lnSpc>
                <a:spcPts val="2272"/>
              </a:lnSpc>
            </a:pPr>
            <a:endParaRPr lang="en-US" sz="2300" spc="-46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5625481" y="4514176"/>
            <a:ext cx="248867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9D97EF60-5A1A-C126-6F7B-DE96068CEB35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28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528EDE8-4068-B0C6-4EBD-C5A3C4FB74AE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CECA751-1359-5F73-F516-B84CD19283F4}"/>
              </a:ext>
            </a:extLst>
          </p:cNvPr>
          <p:cNvSpPr txBox="1"/>
          <p:nvPr/>
        </p:nvSpPr>
        <p:spPr>
          <a:xfrm>
            <a:off x="2113309" y="2451192"/>
            <a:ext cx="7496215" cy="150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HEI</a:t>
            </a:r>
          </a:p>
          <a:p>
            <a:pPr>
              <a:lnSpc>
                <a:spcPts val="5800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U-MULTIRANK</a:t>
            </a:r>
          </a:p>
        </p:txBody>
      </p:sp>
      <p:pic>
        <p:nvPicPr>
          <p:cNvPr id="21" name="Picture 20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01959029-1DF5-1B74-9209-21169E262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07" y="4134492"/>
            <a:ext cx="759284" cy="7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8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78021FB4-7634-50D8-44E5-AF4EB80A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96" y="322981"/>
            <a:ext cx="1471449" cy="13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230A2CF4-2651-88CC-F9D9-A2E3D7D65DB3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29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EF244BD-B0C2-E745-8852-B70886A7910D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E48F8-BBAD-2155-81A5-EB87C0F0AA34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3C02C-7503-09A8-6882-69EE5465297C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506458" y="389738"/>
            <a:chExt cx="6321665" cy="6350000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7C9F5CC-9A0D-2348-8A13-FB20A51AF0CA}"/>
                </a:ext>
              </a:extLst>
            </p:cNvPr>
            <p:cNvSpPr/>
            <p:nvPr/>
          </p:nvSpPr>
          <p:spPr>
            <a:xfrm>
              <a:off x="506458" y="3897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211C6A80-992A-5505-0AB6-FA0B70FACA13}"/>
              </a:ext>
            </a:extLst>
          </p:cNvPr>
          <p:cNvSpPr txBox="1"/>
          <p:nvPr/>
        </p:nvSpPr>
        <p:spPr>
          <a:xfrm>
            <a:off x="954982" y="773771"/>
            <a:ext cx="9459328" cy="73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5400" b="1" spc="-127">
                <a:solidFill>
                  <a:srgbClr val="EEB92F"/>
                </a:solidFill>
                <a:latin typeface="Athiti"/>
                <a:cs typeface="Athiti"/>
              </a:rPr>
              <a:t>HEI </a:t>
            </a:r>
            <a:r>
              <a:rPr lang="en-US" sz="5400" b="1" spc="-127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5400" b="1" spc="-127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endParaRPr lang="th-TH" sz="5400" b="1" spc="-127" err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0618F66-0D63-815D-4E12-AC223C71CC62}"/>
              </a:ext>
            </a:extLst>
          </p:cNvPr>
          <p:cNvSpPr txBox="1"/>
          <p:nvPr/>
        </p:nvSpPr>
        <p:spPr>
          <a:xfrm>
            <a:off x="1057723" y="2154652"/>
            <a:ext cx="10160980" cy="4116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	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การเก็บรวบรวมข้อมูลจากเว็บไซต์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ในหัวข้อต่างๆ เพื่อนำมาใช้งานโดยมีข้อมูล ดังนี้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การจัดอันดับของมหาวิทยาลัย ตามประเภทการจัดอันดับ ในแต่ละปีการศึกษา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(UM_RANK)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(UM_UNIVERSITY)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รายชื่อคณะทั้งหมดของมหาวิทยาลัยที่ถูกจัดอันดับบนเว็บไซต์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(UM_SUBJECT)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รายชื่อสาขาวิชาทั้งหมดของมหาวิทยาลัยที่ถูกจัดอันดับบนเว็บไซต์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(UM_MAJOR)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ข้อมูลเกรดที่ถูกจัดอันดับบนเว็บไซต์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(UM_GRADE)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ข้อมูลตัวชี้วัดหลักที่ถูกจัดอันดับบนเว็บไซต์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ข้อมูลตัวชี้วัดย่อยที่ถูกจัดอันดับบนเว็บไซต์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67705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14111" r="15820"/>
          <a:stretch/>
        </p:blipFill>
        <p:spPr>
          <a:xfrm rot="5400000">
            <a:off x="2666973" y="-2666970"/>
            <a:ext cx="6858000" cy="1219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0" y="1"/>
            <a:ext cx="12192000" cy="6857700"/>
          </a:xfrm>
          <a:prstGeom prst="rect">
            <a:avLst/>
          </a:prstGeom>
          <a:solidFill>
            <a:srgbClr val="000000">
              <a:alpha val="48235"/>
            </a:srgb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28" y="178"/>
            <a:ext cx="12192000" cy="6857700"/>
          </a:xfrm>
          <a:prstGeom prst="rect">
            <a:avLst/>
          </a:prstGeom>
          <a:solidFill>
            <a:srgbClr val="000000">
              <a:alpha val="48235"/>
            </a:srgb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490600" y="3228700"/>
            <a:ext cx="5174400" cy="876000"/>
          </a:xfrm>
          <a:prstGeom prst="rect">
            <a:avLst/>
          </a:prstGeom>
          <a:solidFill>
            <a:srgbClr val="F4681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0" y="2343326"/>
            <a:ext cx="121920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4500"/>
            </a:pPr>
            <a:r>
              <a:rPr lang="en" sz="5467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FACGURE</a:t>
            </a:r>
            <a:r>
              <a:rPr lang="en" sz="5467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467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4500"/>
            </a:pPr>
            <a:r>
              <a:rPr lang="en" sz="54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do </a:t>
            </a:r>
            <a:r>
              <a:rPr lang="en" sz="5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546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28"/>
          <p:cNvCxnSpPr/>
          <p:nvPr/>
        </p:nvCxnSpPr>
        <p:spPr>
          <a:xfrm>
            <a:off x="6570551" y="6378900"/>
            <a:ext cx="56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13701" y="506475"/>
            <a:ext cx="2682900" cy="13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75" y="6448273"/>
            <a:ext cx="112355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10355775" y="6406075"/>
            <a:ext cx="1539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SzPts val="800"/>
            </a:pPr>
            <a:fld id="{00000000-1234-1234-1234-123412341234}" type="slidenum">
              <a:rPr lang="en" sz="1333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>
                <a:buSzPts val="800"/>
              </a:pPr>
              <a:t>3</a:t>
            </a:fld>
            <a:endParaRPr sz="1333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0355775" y="6430451"/>
            <a:ext cx="12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400"/>
            </a:pPr>
            <a:r>
              <a:rPr lang="en" sz="1467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</a:t>
            </a:r>
            <a:endParaRPr sz="1467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9651" y="6257275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30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217893" cy="1366603"/>
            <a:chOff x="506458" y="389738"/>
            <a:chExt cx="12217893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80324" y="82357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Workflow: U_MULTIRANK</a:t>
              </a: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513D3-1814-B0A4-1B3B-43461201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83" y="1956419"/>
            <a:ext cx="9193696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31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E19F801-6FB6-C4D2-D252-666C050676DA}"/>
              </a:ext>
            </a:extLst>
          </p:cNvPr>
          <p:cNvSpPr txBox="1"/>
          <p:nvPr/>
        </p:nvSpPr>
        <p:spPr>
          <a:xfrm>
            <a:off x="2480319" y="1673438"/>
            <a:ext cx="9318552" cy="486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Univeresity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th-TH" sz="1700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Link:</a:t>
            </a:r>
            <a:r>
              <a:rPr lang="en-US" sz="1700" u="sng" spc="-34">
                <a:solidFill>
                  <a:srgbClr val="C00000"/>
                </a:solidFill>
                <a:latin typeface="Athiti"/>
                <a:cs typeface="Athiti"/>
              </a:rPr>
              <a:t> </a:t>
            </a:r>
            <a:r>
              <a:rPr lang="en" sz="1700" u="sng" spc="-34">
                <a:solidFill>
                  <a:srgbClr val="C00000"/>
                </a:solidFill>
                <a:latin typeface="Athiti"/>
                <a:cs typeface="Athit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https://www.umultirank.org/json/exploreUniFinder.json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  <a:p>
            <a:pPr>
              <a:lnSpc>
                <a:spcPts val="1667"/>
              </a:lnSpc>
            </a:pPr>
            <a:endParaRPr lang="en-US" sz="1701" u="sng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7DD37D-191C-F81E-C6AA-C6080948DCC4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800CF1B1-0D67-889F-ACF1-AD89E8A6E8A1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07930FBB-476E-B9FC-0466-5A632C1AED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0C4CB-2E51-4D09-49D5-2B53335FEF70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</a:rPr>
                <a:t>1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93FDE8A3-9FDD-7B82-5246-F0EBB0DB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293" y="2049863"/>
            <a:ext cx="4738381" cy="4579472"/>
          </a:xfrm>
          <a:prstGeom prst="rect">
            <a:avLst/>
          </a:prstGeom>
          <a:effectLst/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C16E01F-0AFA-1C18-2C04-0A6EC2FDCC49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44" name="Group 4">
              <a:extLst>
                <a:ext uri="{FF2B5EF4-FFF2-40B4-BE49-F238E27FC236}">
                  <a16:creationId xmlns:a16="http://schemas.microsoft.com/office/drawing/2014/main" id="{28A1E48A-65E6-B6FF-5673-76729CBB2B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69491E6D-DB46-4717-902E-94EB49AA0B5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A943231-A8A5-982F-A365-4791DF5E4235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43" name="TextBox 14">
            <a:extLst>
              <a:ext uri="{FF2B5EF4-FFF2-40B4-BE49-F238E27FC236}">
                <a16:creationId xmlns:a16="http://schemas.microsoft.com/office/drawing/2014/main" id="{D853A77B-5727-59F2-4138-75344B0503C9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5E128E6-2C27-40C6-75B8-92DF82B9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58" y="2851277"/>
            <a:ext cx="4576418" cy="2733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258CC6F-4EA7-5DF7-6FAF-82912B9F43D1}"/>
              </a:ext>
            </a:extLst>
          </p:cNvPr>
          <p:cNvSpPr/>
          <p:nvPr/>
        </p:nvSpPr>
        <p:spPr>
          <a:xfrm>
            <a:off x="5248450" y="4030830"/>
            <a:ext cx="762594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32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355BD8-608D-7E6B-1E48-03923BC7482A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B5700771-3E3D-36E3-1312-F448AD1BA9CF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8D627D0E-7D7D-01DE-7771-827B6E19F76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41459A-0BD2-D0A4-97A6-565CB5CCE7DF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2</a:t>
              </a:r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60E694D5-EE87-FB99-DACF-A071C53466B8}"/>
              </a:ext>
            </a:extLst>
          </p:cNvPr>
          <p:cNvSpPr txBox="1"/>
          <p:nvPr/>
        </p:nvSpPr>
        <p:spPr>
          <a:xfrm>
            <a:off x="2536564" y="1711877"/>
            <a:ext cx="9318552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Indicator: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ของแต่ละมหาวิทยาลัย 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E0E00-8177-F5C4-49FF-42F81316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5"/>
          <a:stretch/>
        </p:blipFill>
        <p:spPr>
          <a:xfrm>
            <a:off x="5904409" y="2761543"/>
            <a:ext cx="5950707" cy="30771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A5C761-49F1-8F67-081D-AFE52478EC4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2BCBD19-3186-3888-E5C0-51AEB1AC29DD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F967D32-0825-7525-B344-3800BB06C92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CF24A1C-CF35-1E1B-8A6F-CD63A36CBD14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5F758FF3-8747-51ED-BFDC-2C22D5188104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2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88EEDF-2D44-5AE1-74EF-CBA4EDEA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2" y="2623553"/>
            <a:ext cx="4846983" cy="325912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3BBB70-2CEA-232F-A618-B00C9BD30C7F}"/>
              </a:ext>
            </a:extLst>
          </p:cNvPr>
          <p:cNvSpPr/>
          <p:nvPr/>
        </p:nvSpPr>
        <p:spPr>
          <a:xfrm>
            <a:off x="5443614" y="4064338"/>
            <a:ext cx="395530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33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3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Insert University, Insert Indicators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Insert Rank: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ลง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database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76C902A3-F37E-AE70-3907-06EDEDEB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660" y="2550461"/>
            <a:ext cx="6166677" cy="3921598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151379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34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4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ผลลัพธ์ที่ได้หลังจากการ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Insert </a:t>
            </a:r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ข้อมูลเข้า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Database</a:t>
            </a:r>
            <a:endParaRPr lang="en-US" sz="18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DCF60-4A65-04E3-1978-8A135D9E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0" y="2433809"/>
            <a:ext cx="4604590" cy="3477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2F2239C-1691-4BC6-80CE-2AD427C3D03A}"/>
              </a:ext>
            </a:extLst>
          </p:cNvPr>
          <p:cNvSpPr txBox="1"/>
          <p:nvPr/>
        </p:nvSpPr>
        <p:spPr>
          <a:xfrm>
            <a:off x="2166775" y="6067556"/>
            <a:ext cx="72902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ยกตัวอย่าง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Table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800">
                <a:solidFill>
                  <a:srgbClr val="414BA4"/>
                </a:solidFill>
                <a:latin typeface="Athiti"/>
                <a:cs typeface="Athiti"/>
              </a:rPr>
              <a:t>UM_UNIVERSITY</a:t>
            </a:r>
            <a:endParaRPr lang="en-US" sz="2000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335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582286" y="6183365"/>
            <a:ext cx="1754718" cy="22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400" spc="-33">
                <a:solidFill>
                  <a:srgbClr val="3944A1"/>
                </a:solidFill>
                <a:latin typeface="Bahnschrift"/>
              </a:rPr>
              <a:t>ER Diagram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35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7" name="AutoShape 22">
            <a:extLst>
              <a:ext uri="{FF2B5EF4-FFF2-40B4-BE49-F238E27FC236}">
                <a16:creationId xmlns:a16="http://schemas.microsoft.com/office/drawing/2014/main" id="{8D0E5955-A441-96E6-EEF5-D1385B99AB53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BB21DB-8E1B-E89A-C288-31976735E46F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E51B2CF9-7A9F-4CE3-8CDD-1DE1C2BBF5AE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970B49A-61E6-0049-F6A3-B30E7CF010E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2FEEA571-24EB-75AD-B558-D60A930D16DD}"/>
                </a:ext>
              </a:extLst>
            </p:cNvPr>
            <p:cNvSpPr txBox="1"/>
            <p:nvPr/>
          </p:nvSpPr>
          <p:spPr>
            <a:xfrm>
              <a:off x="1058237" y="779400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Table Structure</a:t>
              </a:r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2C6030-C433-03A4-A925-09C67B85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55" y="1467460"/>
            <a:ext cx="5235195" cy="48293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66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324442" y="1659464"/>
            <a:ext cx="3543115" cy="3539071"/>
            <a:chOff x="-22295" y="0"/>
            <a:chExt cx="6321664" cy="6350000"/>
          </a:xfrm>
          <a:solidFill>
            <a:srgbClr val="D0D8E8"/>
          </a:solidFill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solidFill>
                <a:srgbClr val="D0D8E8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055527" y="3024080"/>
            <a:ext cx="2080943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800" b="1" spc="-127">
                <a:solidFill>
                  <a:srgbClr val="414BA4"/>
                </a:solidFill>
                <a:latin typeface="Athiti"/>
                <a:cs typeface="Athiti"/>
              </a:rPr>
              <a:t>Q&amp;A</a:t>
            </a:r>
          </a:p>
        </p:txBody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36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285AA6C9-5444-8C4F-E121-E30D070CB168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36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C67A0-57E2-01AD-C324-32EB1BB50C52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9048900" y="1170925"/>
            <a:ext cx="2112800" cy="660800"/>
          </a:xfrm>
          <a:prstGeom prst="roundRect">
            <a:avLst>
              <a:gd name="adj" fmla="val 16667"/>
            </a:avLst>
          </a:prstGeom>
          <a:solidFill>
            <a:srgbClr val="24B5BA">
              <a:alpha val="29409"/>
            </a:srgbClr>
          </a:solidFill>
          <a:ln w="9525" cap="flat" cmpd="sng">
            <a:solidFill>
              <a:srgbClr val="24B5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11983775" y="1365051"/>
            <a:ext cx="219200" cy="55064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175000" y="2823875"/>
            <a:ext cx="11672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API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184251" y="4854625"/>
            <a:ext cx="19016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Integration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9033551" y="1297475"/>
            <a:ext cx="21512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175000" y="4256975"/>
            <a:ext cx="16896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 Development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384751" y="6031925"/>
            <a:ext cx="11422400" cy="440000"/>
          </a:xfrm>
          <a:prstGeom prst="ellipse">
            <a:avLst/>
          </a:prstGeom>
          <a:solidFill>
            <a:srgbClr val="7E57CE">
              <a:alpha val="14120"/>
            </a:srgbClr>
          </a:solidFill>
          <a:ln w="9525" cap="flat" cmpd="sng">
            <a:solidFill>
              <a:srgbClr val="7E5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SERVICES</a:t>
            </a:r>
            <a:endParaRPr sz="1467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0" y="525425"/>
            <a:ext cx="100400" cy="55064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6417901"/>
            <a:ext cx="2634801" cy="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3031039" y="442175"/>
            <a:ext cx="1493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&amp; Data Gateway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829113" y="-2"/>
            <a:ext cx="4306177" cy="7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/>
          <p:nvPr/>
        </p:nvSpPr>
        <p:spPr>
          <a:xfrm>
            <a:off x="6406575" y="754051"/>
            <a:ext cx="1689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Lake Solution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9921039" y="3230175"/>
            <a:ext cx="190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latin typeface="Century Gothic"/>
                <a:ea typeface="Century Gothic"/>
                <a:cs typeface="Century Gothic"/>
                <a:sym typeface="Century Gothic"/>
              </a:rPr>
              <a:t>Enterprise Data Lakehouse</a:t>
            </a:r>
            <a:endParaRPr sz="1467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9087601" y="4666713"/>
            <a:ext cx="2151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MDM Development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9" name="Google Shape;199;p29"/>
          <p:cNvCxnSpPr>
            <a:stCxn id="198" idx="2"/>
            <a:endCxn id="191" idx="7"/>
          </p:cNvCxnSpPr>
          <p:nvPr/>
        </p:nvCxnSpPr>
        <p:spPr>
          <a:xfrm flipH="1">
            <a:off x="10134401" y="5327513"/>
            <a:ext cx="28800" cy="7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00" name="Google Shape;200;p29"/>
          <p:cNvCxnSpPr>
            <a:stCxn id="197" idx="2"/>
            <a:endCxn id="198" idx="0"/>
          </p:cNvCxnSpPr>
          <p:nvPr/>
        </p:nvCxnSpPr>
        <p:spPr>
          <a:xfrm flipH="1">
            <a:off x="10163039" y="3890975"/>
            <a:ext cx="708800" cy="7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01" name="Google Shape;201;p29"/>
          <p:cNvCxnSpPr>
            <a:stCxn id="185" idx="2"/>
            <a:endCxn id="197" idx="0"/>
          </p:cNvCxnSpPr>
          <p:nvPr/>
        </p:nvCxnSpPr>
        <p:spPr>
          <a:xfrm>
            <a:off x="10105300" y="1831725"/>
            <a:ext cx="766400" cy="13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02" name="Google Shape;202;p29"/>
          <p:cNvSpPr/>
          <p:nvPr/>
        </p:nvSpPr>
        <p:spPr>
          <a:xfrm>
            <a:off x="7668725" y="256107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 Tech Stack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524217" y="1788967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5160551" y="2717025"/>
            <a:ext cx="1167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6454188" y="3243625"/>
            <a:ext cx="1167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20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CDP Data Monitoring</a:t>
            </a:r>
            <a:endParaRPr sz="120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7736177" y="3787851"/>
            <a:ext cx="135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UX/UI Design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515125" y="99987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 Development</a:t>
            </a:r>
            <a:endParaRPr sz="1333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135168" y="2289367"/>
            <a:ext cx="1861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 Development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376075" y="476852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Low-Code Platform</a:t>
            </a:r>
            <a:endParaRPr sz="1467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276851" y="3408075"/>
            <a:ext cx="1410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Discovery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863051" y="3630200"/>
            <a:ext cx="2073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Data Solution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5140753" y="4146575"/>
            <a:ext cx="1764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3200625" y="4744225"/>
            <a:ext cx="190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6443179" y="5014625"/>
            <a:ext cx="1764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Airflow / Dremio / BI Training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5" name="Google Shape;215;p29"/>
          <p:cNvCxnSpPr>
            <a:stCxn id="196" idx="1"/>
            <a:endCxn id="203" idx="0"/>
          </p:cNvCxnSpPr>
          <p:nvPr/>
        </p:nvCxnSpPr>
        <p:spPr>
          <a:xfrm flipH="1">
            <a:off x="5638575" y="1084451"/>
            <a:ext cx="768000" cy="7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6" name="Google Shape;216;p29"/>
          <p:cNvCxnSpPr>
            <a:stCxn id="202" idx="2"/>
            <a:endCxn id="206" idx="0"/>
          </p:cNvCxnSpPr>
          <p:nvPr/>
        </p:nvCxnSpPr>
        <p:spPr>
          <a:xfrm flipH="1">
            <a:off x="8411925" y="3221875"/>
            <a:ext cx="371200" cy="5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7" name="Google Shape;217;p29"/>
          <p:cNvCxnSpPr>
            <a:stCxn id="203" idx="2"/>
            <a:endCxn id="204" idx="0"/>
          </p:cNvCxnSpPr>
          <p:nvPr/>
        </p:nvCxnSpPr>
        <p:spPr>
          <a:xfrm>
            <a:off x="5638617" y="2449767"/>
            <a:ext cx="1056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8" name="Google Shape;218;p29"/>
          <p:cNvCxnSpPr>
            <a:stCxn id="194" idx="2"/>
            <a:endCxn id="208" idx="0"/>
          </p:cNvCxnSpPr>
          <p:nvPr/>
        </p:nvCxnSpPr>
        <p:spPr>
          <a:xfrm flipH="1">
            <a:off x="2065639" y="1102975"/>
            <a:ext cx="1712000" cy="11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9" name="Google Shape;219;p29"/>
          <p:cNvCxnSpPr>
            <a:stCxn id="194" idx="2"/>
            <a:endCxn id="210" idx="0"/>
          </p:cNvCxnSpPr>
          <p:nvPr/>
        </p:nvCxnSpPr>
        <p:spPr>
          <a:xfrm>
            <a:off x="3777639" y="1102975"/>
            <a:ext cx="204800" cy="23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0" name="Google Shape;220;p29"/>
          <p:cNvCxnSpPr>
            <a:stCxn id="194" idx="2"/>
            <a:endCxn id="203" idx="0"/>
          </p:cNvCxnSpPr>
          <p:nvPr/>
        </p:nvCxnSpPr>
        <p:spPr>
          <a:xfrm>
            <a:off x="3777639" y="1102975"/>
            <a:ext cx="1860800" cy="6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1" name="Google Shape;221;p29"/>
          <p:cNvCxnSpPr>
            <a:stCxn id="204" idx="2"/>
            <a:endCxn id="212" idx="0"/>
          </p:cNvCxnSpPr>
          <p:nvPr/>
        </p:nvCxnSpPr>
        <p:spPr>
          <a:xfrm>
            <a:off x="5744151" y="3377825"/>
            <a:ext cx="279200" cy="7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2" name="Google Shape;222;p29"/>
          <p:cNvCxnSpPr>
            <a:stCxn id="205" idx="2"/>
            <a:endCxn id="214" idx="0"/>
          </p:cNvCxnSpPr>
          <p:nvPr/>
        </p:nvCxnSpPr>
        <p:spPr>
          <a:xfrm>
            <a:off x="7037788" y="3904425"/>
            <a:ext cx="287600" cy="11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3" name="Google Shape;223;p29"/>
          <p:cNvCxnSpPr>
            <a:stCxn id="208" idx="2"/>
            <a:endCxn id="211" idx="0"/>
          </p:cNvCxnSpPr>
          <p:nvPr/>
        </p:nvCxnSpPr>
        <p:spPr>
          <a:xfrm flipH="1">
            <a:off x="1899768" y="2950167"/>
            <a:ext cx="166000" cy="6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4" name="Google Shape;224;p29"/>
          <p:cNvCxnSpPr>
            <a:stCxn id="211" idx="2"/>
            <a:endCxn id="209" idx="0"/>
          </p:cNvCxnSpPr>
          <p:nvPr/>
        </p:nvCxnSpPr>
        <p:spPr>
          <a:xfrm flipH="1">
            <a:off x="1490651" y="4291000"/>
            <a:ext cx="4092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5" name="Google Shape;225;p29"/>
          <p:cNvCxnSpPr>
            <a:stCxn id="204" idx="1"/>
            <a:endCxn id="210" idx="3"/>
          </p:cNvCxnSpPr>
          <p:nvPr/>
        </p:nvCxnSpPr>
        <p:spPr>
          <a:xfrm flipH="1">
            <a:off x="4687751" y="3047425"/>
            <a:ext cx="472800" cy="6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6" name="Google Shape;226;p29"/>
          <p:cNvCxnSpPr>
            <a:stCxn id="212" idx="2"/>
            <a:endCxn id="191" idx="0"/>
          </p:cNvCxnSpPr>
          <p:nvPr/>
        </p:nvCxnSpPr>
        <p:spPr>
          <a:xfrm>
            <a:off x="6023153" y="4807375"/>
            <a:ext cx="72800" cy="12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7" name="Google Shape;227;p29"/>
          <p:cNvCxnSpPr>
            <a:stCxn id="214" idx="2"/>
          </p:cNvCxnSpPr>
          <p:nvPr/>
        </p:nvCxnSpPr>
        <p:spPr>
          <a:xfrm flipH="1">
            <a:off x="7300779" y="5675425"/>
            <a:ext cx="24800" cy="3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8" name="Google Shape;228;p29"/>
          <p:cNvCxnSpPr>
            <a:stCxn id="205" idx="0"/>
            <a:endCxn id="196" idx="2"/>
          </p:cNvCxnSpPr>
          <p:nvPr/>
        </p:nvCxnSpPr>
        <p:spPr>
          <a:xfrm rot="10800000" flipH="1">
            <a:off x="7037788" y="1414825"/>
            <a:ext cx="213600" cy="18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29"/>
          <p:cNvCxnSpPr>
            <a:stCxn id="206" idx="2"/>
          </p:cNvCxnSpPr>
          <p:nvPr/>
        </p:nvCxnSpPr>
        <p:spPr>
          <a:xfrm>
            <a:off x="8411977" y="4448651"/>
            <a:ext cx="382000" cy="16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0" name="Google Shape;230;p29"/>
          <p:cNvCxnSpPr>
            <a:stCxn id="213" idx="2"/>
          </p:cNvCxnSpPr>
          <p:nvPr/>
        </p:nvCxnSpPr>
        <p:spPr>
          <a:xfrm>
            <a:off x="4151425" y="5405025"/>
            <a:ext cx="24400" cy="6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1" name="Google Shape;231;p29"/>
          <p:cNvCxnSpPr>
            <a:stCxn id="209" idx="2"/>
          </p:cNvCxnSpPr>
          <p:nvPr/>
        </p:nvCxnSpPr>
        <p:spPr>
          <a:xfrm>
            <a:off x="1490475" y="5429325"/>
            <a:ext cx="6800" cy="6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2" name="Google Shape;232;p29"/>
          <p:cNvCxnSpPr>
            <a:stCxn id="196" idx="3"/>
            <a:endCxn id="202" idx="0"/>
          </p:cNvCxnSpPr>
          <p:nvPr/>
        </p:nvCxnSpPr>
        <p:spPr>
          <a:xfrm>
            <a:off x="8096175" y="1084451"/>
            <a:ext cx="686800" cy="14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3" name="Google Shape;233;p29"/>
          <p:cNvCxnSpPr>
            <a:stCxn id="207" idx="2"/>
            <a:endCxn id="208" idx="0"/>
          </p:cNvCxnSpPr>
          <p:nvPr/>
        </p:nvCxnSpPr>
        <p:spPr>
          <a:xfrm>
            <a:off x="1629525" y="1660675"/>
            <a:ext cx="436400" cy="6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4" name="Google Shape;234;p29"/>
          <p:cNvCxnSpPr>
            <a:stCxn id="202" idx="0"/>
            <a:endCxn id="185" idx="2"/>
          </p:cNvCxnSpPr>
          <p:nvPr/>
        </p:nvCxnSpPr>
        <p:spPr>
          <a:xfrm rot="10800000" flipH="1">
            <a:off x="8783125" y="1831875"/>
            <a:ext cx="1322000" cy="7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9"/>
          <p:cNvCxnSpPr>
            <a:stCxn id="198" idx="0"/>
            <a:endCxn id="206" idx="2"/>
          </p:cNvCxnSpPr>
          <p:nvPr/>
        </p:nvCxnSpPr>
        <p:spPr>
          <a:xfrm rot="10800000">
            <a:off x="8412001" y="4448713"/>
            <a:ext cx="1751200" cy="2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29"/>
          <p:cNvCxnSpPr>
            <a:stCxn id="213" idx="0"/>
            <a:endCxn id="210" idx="2"/>
          </p:cNvCxnSpPr>
          <p:nvPr/>
        </p:nvCxnSpPr>
        <p:spPr>
          <a:xfrm rot="10800000">
            <a:off x="3982225" y="4069025"/>
            <a:ext cx="169200" cy="6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29"/>
          <p:cNvCxnSpPr>
            <a:stCxn id="212" idx="0"/>
            <a:endCxn id="205" idx="1"/>
          </p:cNvCxnSpPr>
          <p:nvPr/>
        </p:nvCxnSpPr>
        <p:spPr>
          <a:xfrm rot="10800000" flipH="1">
            <a:off x="6023153" y="3574175"/>
            <a:ext cx="431200" cy="5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29"/>
          <p:cNvCxnSpPr>
            <a:stCxn id="205" idx="0"/>
            <a:endCxn id="204" idx="3"/>
          </p:cNvCxnSpPr>
          <p:nvPr/>
        </p:nvCxnSpPr>
        <p:spPr>
          <a:xfrm rot="10800000">
            <a:off x="6327788" y="3047225"/>
            <a:ext cx="710000" cy="1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9" name="Google Shape;239;p29"/>
          <p:cNvCxnSpPr>
            <a:stCxn id="211" idx="3"/>
            <a:endCxn id="210" idx="1"/>
          </p:cNvCxnSpPr>
          <p:nvPr/>
        </p:nvCxnSpPr>
        <p:spPr>
          <a:xfrm rot="10800000" flipH="1">
            <a:off x="2936651" y="3738600"/>
            <a:ext cx="340400" cy="2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29"/>
          <p:cNvCxnSpPr>
            <a:stCxn id="210" idx="0"/>
            <a:endCxn id="208" idx="2"/>
          </p:cNvCxnSpPr>
          <p:nvPr/>
        </p:nvCxnSpPr>
        <p:spPr>
          <a:xfrm rot="10800000">
            <a:off x="2065851" y="2950075"/>
            <a:ext cx="1916400" cy="4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29"/>
          <p:cNvCxnSpPr>
            <a:stCxn id="205" idx="0"/>
            <a:endCxn id="202" idx="1"/>
          </p:cNvCxnSpPr>
          <p:nvPr/>
        </p:nvCxnSpPr>
        <p:spPr>
          <a:xfrm rot="10800000" flipH="1">
            <a:off x="7037788" y="2891625"/>
            <a:ext cx="630800" cy="3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" name="Google Shape;242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900"/>
              </a:pPr>
              <a:t>4</a:t>
            </a:fld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4582233" y="1776767"/>
            <a:ext cx="21128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Serverless Architecture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1"/>
          <p:cNvGrpSpPr/>
          <p:nvPr/>
        </p:nvGrpSpPr>
        <p:grpSpPr>
          <a:xfrm>
            <a:off x="372818" y="1043744"/>
            <a:ext cx="4623431" cy="2735675"/>
            <a:chOff x="4492175" y="1328550"/>
            <a:chExt cx="7645825" cy="4524020"/>
          </a:xfrm>
        </p:grpSpPr>
        <p:pic>
          <p:nvPicPr>
            <p:cNvPr id="265" name="Google Shape;265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92175" y="1328550"/>
              <a:ext cx="7610076" cy="40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20050" y="3318400"/>
              <a:ext cx="1480785" cy="240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28875" y="3567400"/>
              <a:ext cx="1409125" cy="22851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4375" y="2772100"/>
            <a:ext cx="2540568" cy="16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8228" y="2914222"/>
            <a:ext cx="2970809" cy="155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945" y="4907755"/>
            <a:ext cx="2671183" cy="128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27953" y="4549449"/>
            <a:ext cx="2455680" cy="167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95742" y="876563"/>
            <a:ext cx="3045271" cy="153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7249" y="4390767"/>
            <a:ext cx="1465000" cy="197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31428" y="4807933"/>
            <a:ext cx="1502611" cy="1502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1"/>
          <p:cNvGrpSpPr/>
          <p:nvPr/>
        </p:nvGrpSpPr>
        <p:grpSpPr>
          <a:xfrm>
            <a:off x="9021157" y="892810"/>
            <a:ext cx="2970751" cy="1502604"/>
            <a:chOff x="5713380" y="1200510"/>
            <a:chExt cx="3024279" cy="1579693"/>
          </a:xfrm>
        </p:grpSpPr>
        <p:pic>
          <p:nvPicPr>
            <p:cNvPr id="276" name="Google Shape;276;p3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713380" y="1200510"/>
              <a:ext cx="3024279" cy="15796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1"/>
            <p:cNvSpPr/>
            <p:nvPr/>
          </p:nvSpPr>
          <p:spPr>
            <a:xfrm>
              <a:off x="6995604" y="1828800"/>
              <a:ext cx="479400" cy="372900"/>
            </a:xfrm>
            <a:prstGeom prst="rect">
              <a:avLst/>
            </a:prstGeom>
            <a:solidFill>
              <a:srgbClr val="84A8C9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7019460" y="1738394"/>
              <a:ext cx="465600" cy="35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31"/>
          <p:cNvSpPr txBox="1">
            <a:spLocks noGrp="1"/>
          </p:cNvSpPr>
          <p:nvPr>
            <p:ph type="body" idx="1"/>
          </p:nvPr>
        </p:nvSpPr>
        <p:spPr>
          <a:xfrm>
            <a:off x="639903" y="3632063"/>
            <a:ext cx="4068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84665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</a:pPr>
            <a:r>
              <a:rPr lang="en" b="1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and Mobile Application</a:t>
            </a:r>
            <a:endParaRPr sz="1600" b="1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9099467" y="2350900"/>
            <a:ext cx="2862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</a:t>
            </a:r>
            <a:r>
              <a:rPr lang="en" sz="1467" b="1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ervice</a:t>
            </a:r>
            <a:r>
              <a:rPr lang="en" sz="1467" b="1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376051" y="4476097"/>
            <a:ext cx="2397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9302" y="6297904"/>
            <a:ext cx="2397277" cy="38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Software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2270751" y="6297904"/>
            <a:ext cx="3000959" cy="38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Centralize Data Management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9363203" y="4478379"/>
            <a:ext cx="2397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Analytics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5643068" y="6302033"/>
            <a:ext cx="3456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&amp; Solution Design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5943936" y="2389167"/>
            <a:ext cx="25976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 Transformation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9363200" y="6297851"/>
            <a:ext cx="27956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</a:t>
            </a:r>
            <a:r>
              <a:rPr lang="en" sz="1333" b="1">
                <a:latin typeface="Century Gothic"/>
                <a:ea typeface="Century Gothic"/>
                <a:cs typeface="Century Gothic"/>
                <a:sym typeface="Century Gothic"/>
              </a:rPr>
              <a:t>Engineering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3226" y="6767251"/>
            <a:ext cx="12209700" cy="1341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25" y="-58800"/>
            <a:ext cx="12192000" cy="77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dist="9525" dir="5400000" algn="bl" rotWithShape="0">
              <a:srgbClr val="000000">
                <a:alpha val="5882"/>
              </a:srgbClr>
            </a:outerShdw>
          </a:effectLst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-228600" y="-18375"/>
            <a:ext cx="89646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ctr" anchorCtr="0">
            <a:noAutofit/>
          </a:bodyPr>
          <a:lstStyle/>
          <a:p>
            <a:pPr marL="457189">
              <a:buClr>
                <a:schemeClr val="dk1"/>
              </a:buClr>
              <a:buSzPts val="800"/>
            </a:pPr>
            <a:r>
              <a:rPr lang="en" sz="2667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Facgure Services</a:t>
            </a:r>
            <a:endParaRPr sz="26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1443225" y="147500"/>
            <a:ext cx="400200" cy="400200"/>
          </a:xfrm>
          <a:prstGeom prst="ellipse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49275" y="280614"/>
            <a:ext cx="188100" cy="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0" y="685026"/>
            <a:ext cx="1438200" cy="531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3112" y="4084799"/>
            <a:ext cx="1293456" cy="2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D4A0CD-A03C-46BB-A757-5524891D7735}"/>
              </a:ext>
            </a:extLst>
          </p:cNvPr>
          <p:cNvGrpSpPr/>
          <p:nvPr/>
        </p:nvGrpSpPr>
        <p:grpSpPr>
          <a:xfrm>
            <a:off x="506457" y="484331"/>
            <a:ext cx="1360505" cy="1366603"/>
            <a:chOff x="14167" y="0"/>
            <a:chExt cx="6321665" cy="63500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784312A-19F9-5092-3AE9-EF532BCE535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7AB602D3-29DC-C1C0-8DC6-86C45A56369F}"/>
              </a:ext>
            </a:extLst>
          </p:cNvPr>
          <p:cNvSpPr txBox="1"/>
          <p:nvPr/>
        </p:nvSpPr>
        <p:spPr>
          <a:xfrm>
            <a:off x="756827" y="2641371"/>
            <a:ext cx="1054213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การเชื่อมโยงข้อมูลจากแหล่งข้อมูลต่าง ๆ ไม่ว่าจะเป็นฐานข้อมูล เว็บไซต์ จากทั้งภายในและนอกประเทศ เพื่อนำมา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ให้กับระบบของกระทรวงเพื่อใช้ประโยชน์ในเชิงการวิเคราะห์ข้อมูล รวมถึงเป็นแหล่งข้อมูล</a:t>
            </a:r>
            <a:b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</a:b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ให้กับหน่วยงานและประชาชนทั่วไปให้เข้าถึงได้ง่ายและ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อยู่เสมอ</a:t>
            </a:r>
            <a:endParaRPr lang="en-US" sz="2800" dirty="0">
              <a:ea typeface="+mn-lt"/>
              <a:cs typeface="+mn-lt"/>
            </a:endParaRPr>
          </a:p>
        </p:txBody>
      </p:sp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6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180637" y="818509"/>
            <a:ext cx="906306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ความท้าทายของการบูรณาการข้อมูลภายใต้กระ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ทรว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งอ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.</a:t>
            </a:r>
            <a:endParaRPr lang="en-US" sz="5400" spc="-115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ED26926F-A0DB-8D97-0EA3-7D8A1AF3D86C}"/>
              </a:ext>
            </a:extLst>
          </p:cNvPr>
          <p:cNvSpPr txBox="1"/>
          <p:nvPr/>
        </p:nvSpPr>
        <p:spPr>
          <a:xfrm>
            <a:off x="1247870" y="4698476"/>
            <a:ext cx="55991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Data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Software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Backend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Developer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EB732B7-1D27-5BFF-CFF7-571D1B224E63}"/>
              </a:ext>
            </a:extLst>
          </p:cNvPr>
          <p:cNvSpPr txBox="1"/>
          <p:nvPr/>
        </p:nvSpPr>
        <p:spPr>
          <a:xfrm>
            <a:off x="830864" y="4301480"/>
            <a:ext cx="3118586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th-TH" sz="2800" b="1" spc="-34" dirty="0">
                <a:solidFill>
                  <a:srgbClr val="FFC000"/>
                </a:solidFill>
                <a:latin typeface="Athiti"/>
                <a:cs typeface="Athiti"/>
              </a:rPr>
              <a:t>ผู้เข้าอบรม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31301" y="767796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181101" y="1316041"/>
            <a:ext cx="7782213" cy="167802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ภาพรวมของโครงการ </a:t>
            </a:r>
            <a:b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</a:b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HEI Integrated Data Hub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226486" y="3159860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95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AF80D7BB-D02D-563A-0740-B5814818305D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8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B642F-0896-F7E9-DA76-08ED867FFB54}"/>
              </a:ext>
            </a:extLst>
          </p:cNvPr>
          <p:cNvGrpSpPr/>
          <p:nvPr/>
        </p:nvGrpSpPr>
        <p:grpSpPr>
          <a:xfrm>
            <a:off x="874786" y="2042560"/>
            <a:ext cx="10243120" cy="4504360"/>
            <a:chOff x="547207" y="1833631"/>
            <a:chExt cx="10137770" cy="44284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27B14D8-C5E2-D809-4804-CC9DFC708C56}"/>
                </a:ext>
              </a:extLst>
            </p:cNvPr>
            <p:cNvGrpSpPr/>
            <p:nvPr/>
          </p:nvGrpSpPr>
          <p:grpSpPr>
            <a:xfrm>
              <a:off x="547207" y="1833631"/>
              <a:ext cx="10137770" cy="4428433"/>
              <a:chOff x="525120" y="1844674"/>
              <a:chExt cx="10137770" cy="44284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E2EF0A-F1F1-19A9-202C-FF336735DB6C}"/>
                  </a:ext>
                </a:extLst>
              </p:cNvPr>
              <p:cNvSpPr/>
              <p:nvPr/>
            </p:nvSpPr>
            <p:spPr>
              <a:xfrm>
                <a:off x="5864501" y="3407325"/>
                <a:ext cx="2054085" cy="286578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D54912-15F7-7B1D-C2DA-653969883A02}"/>
                  </a:ext>
                </a:extLst>
              </p:cNvPr>
              <p:cNvSpPr/>
              <p:nvPr/>
            </p:nvSpPr>
            <p:spPr>
              <a:xfrm>
                <a:off x="3048415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71E44800-B787-A856-25E2-C7A797AD8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294" y="5095370"/>
                <a:ext cx="975553" cy="975553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BB1B08-E11D-E7EB-EA09-34F536B3AC0C}"/>
                  </a:ext>
                </a:extLst>
              </p:cNvPr>
              <p:cNvGrpSpPr/>
              <p:nvPr/>
            </p:nvGrpSpPr>
            <p:grpSpPr>
              <a:xfrm>
                <a:off x="6014319" y="1970353"/>
                <a:ext cx="1330681" cy="942331"/>
                <a:chOff x="5692704" y="3377939"/>
                <a:chExt cx="1330681" cy="942331"/>
              </a:xfrm>
            </p:grpSpPr>
            <p:sp>
              <p:nvSpPr>
                <p:cNvPr id="21" name="Cylinder 20">
                  <a:extLst>
                    <a:ext uri="{FF2B5EF4-FFF2-40B4-BE49-F238E27FC236}">
                      <a16:creationId xmlns:a16="http://schemas.microsoft.com/office/drawing/2014/main" id="{4B8FD758-3802-4629-292C-8C41C326F07A}"/>
                    </a:ext>
                  </a:extLst>
                </p:cNvPr>
                <p:cNvSpPr/>
                <p:nvPr/>
              </p:nvSpPr>
              <p:spPr>
                <a:xfrm>
                  <a:off x="5692704" y="3377939"/>
                  <a:ext cx="1330681" cy="942331"/>
                </a:xfrm>
                <a:prstGeom prst="can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3" name="TextBox 3">
                  <a:extLst>
                    <a:ext uri="{FF2B5EF4-FFF2-40B4-BE49-F238E27FC236}">
                      <a16:creationId xmlns:a16="http://schemas.microsoft.com/office/drawing/2014/main" id="{D192C5B6-EB09-6B0F-457F-858D624FD5C6}"/>
                    </a:ext>
                  </a:extLst>
                </p:cNvPr>
                <p:cNvSpPr txBox="1"/>
                <p:nvPr/>
              </p:nvSpPr>
              <p:spPr>
                <a:xfrm>
                  <a:off x="5859105" y="3758214"/>
                  <a:ext cx="10409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MySQL</a:t>
                  </a:r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C70BB57C-37D1-96CC-C4C0-263F67FAEC3A}"/>
                  </a:ext>
                </a:extLst>
              </p:cNvPr>
              <p:cNvSpPr txBox="1"/>
              <p:nvPr/>
            </p:nvSpPr>
            <p:spPr>
              <a:xfrm>
                <a:off x="3138505" y="1890907"/>
                <a:ext cx="1969516" cy="5570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Transfer All Data by using Apache Airflow</a:t>
                </a:r>
                <a:endParaRPr lang="en-US" sz="1400">
                  <a:solidFill>
                    <a:srgbClr val="FF0000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66141BC-BADE-0597-6DE1-3ED6A67BFFCA}"/>
                  </a:ext>
                </a:extLst>
              </p:cNvPr>
              <p:cNvGrpSpPr/>
              <p:nvPr/>
            </p:nvGrpSpPr>
            <p:grpSpPr>
              <a:xfrm>
                <a:off x="525120" y="2573531"/>
                <a:ext cx="1646570" cy="1804355"/>
                <a:chOff x="2334481" y="2919759"/>
                <a:chExt cx="1646570" cy="1804355"/>
              </a:xfrm>
            </p:grpSpPr>
            <p:sp>
              <p:nvSpPr>
                <p:cNvPr id="22" name="TextBox 2">
                  <a:extLst>
                    <a:ext uri="{FF2B5EF4-FFF2-40B4-BE49-F238E27FC236}">
                      <a16:creationId xmlns:a16="http://schemas.microsoft.com/office/drawing/2014/main" id="{20F4D724-E0E4-4314-19BC-A6D80BE4E2CC}"/>
                    </a:ext>
                  </a:extLst>
                </p:cNvPr>
                <p:cNvSpPr txBox="1"/>
                <p:nvPr/>
              </p:nvSpPr>
              <p:spPr>
                <a:xfrm>
                  <a:off x="2334481" y="3881236"/>
                  <a:ext cx="16352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HEI</a:t>
                  </a:r>
                </a:p>
                <a:p>
                  <a:pPr algn="ctr"/>
                  <a:r>
                    <a:rPr lang="en-US" sz="1600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(THE, QS, UMR)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5A2D064-9204-3679-7551-F45325FC1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51586" y="3046463"/>
                  <a:ext cx="601033" cy="601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53A1229-3647-2DC8-BB3B-A1D015C2A501}"/>
                    </a:ext>
                  </a:extLst>
                </p:cNvPr>
                <p:cNvSpPr/>
                <p:nvPr/>
              </p:nvSpPr>
              <p:spPr>
                <a:xfrm>
                  <a:off x="2386932" y="2919759"/>
                  <a:ext cx="1594119" cy="1804355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pic>
            <p:nvPicPr>
              <p:cNvPr id="36" name="Picture 35" descr="A picture containing text, accessory, vector graphics&#10;&#10;Description automatically generated">
                <a:extLst>
                  <a:ext uri="{FF2B5EF4-FFF2-40B4-BE49-F238E27FC236}">
                    <a16:creationId xmlns:a16="http://schemas.microsoft.com/office/drawing/2014/main" id="{A5CDA325-8F7F-37E9-4760-A001CD57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546" y="2994836"/>
                <a:ext cx="980003" cy="957919"/>
              </a:xfrm>
              <a:prstGeom prst="rect">
                <a:avLst/>
              </a:prstGeom>
            </p:spPr>
          </p:pic>
          <p:pic>
            <p:nvPicPr>
              <p:cNvPr id="51" name="Picture 10" descr="Logo, icon&#10;&#10;Description automatically generated">
                <a:extLst>
                  <a:ext uri="{FF2B5EF4-FFF2-40B4-BE49-F238E27FC236}">
                    <a16:creationId xmlns:a16="http://schemas.microsoft.com/office/drawing/2014/main" id="{5DBE9467-8F94-01C9-2091-BF3668BFE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5441" y="3823290"/>
                <a:ext cx="1053549" cy="917275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7AA09772-2FC7-98DC-516D-85B105EDE160}"/>
                  </a:ext>
                </a:extLst>
              </p:cNvPr>
              <p:cNvSpPr txBox="1"/>
              <p:nvPr/>
            </p:nvSpPr>
            <p:spPr>
              <a:xfrm>
                <a:off x="3459158" y="4314767"/>
                <a:ext cx="1243834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Data Lineage</a:t>
                </a:r>
                <a:endParaRPr lang="en-US"/>
              </a:p>
            </p:txBody>
          </p:sp>
          <p:pic>
            <p:nvPicPr>
              <p:cNvPr id="16" name="Picture 2" descr="Dremio | The Forever-Free Data Lakehouse Platform">
                <a:extLst>
                  <a:ext uri="{FF2B5EF4-FFF2-40B4-BE49-F238E27FC236}">
                    <a16:creationId xmlns:a16="http://schemas.microsoft.com/office/drawing/2014/main" id="{5C76771A-1F3B-62EA-38CC-38DA83B94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1157" y="2199995"/>
                <a:ext cx="1492914" cy="476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4201AAB-D89E-9B73-3711-96DC56471B4C}"/>
                  </a:ext>
                </a:extLst>
              </p:cNvPr>
              <p:cNvSpPr txBox="1"/>
              <p:nvPr/>
            </p:nvSpPr>
            <p:spPr>
              <a:xfrm>
                <a:off x="3230519" y="5184172"/>
                <a:ext cx="1685256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Run DAGs</a:t>
                </a:r>
              </a:p>
            </p:txBody>
          </p:sp>
          <p:sp>
            <p:nvSpPr>
              <p:cNvPr id="40" name="TextBox 3">
                <a:extLst>
                  <a:ext uri="{FF2B5EF4-FFF2-40B4-BE49-F238E27FC236}">
                    <a16:creationId xmlns:a16="http://schemas.microsoft.com/office/drawing/2014/main" id="{7FF82ED8-95C7-32CF-B0B5-5402A35EFA1B}"/>
                  </a:ext>
                </a:extLst>
              </p:cNvPr>
              <p:cNvSpPr txBox="1"/>
              <p:nvPr/>
            </p:nvSpPr>
            <p:spPr>
              <a:xfrm>
                <a:off x="3230518" y="5645758"/>
                <a:ext cx="1685255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Monitoring</a:t>
                </a:r>
              </a:p>
            </p:txBody>
          </p:sp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FA5249C-14DD-1F58-E973-7546EFCB34E0}"/>
                  </a:ext>
                </a:extLst>
              </p:cNvPr>
              <p:cNvSpPr txBox="1"/>
              <p:nvPr/>
            </p:nvSpPr>
            <p:spPr>
              <a:xfrm>
                <a:off x="6048106" y="5183331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Data Discovery</a:t>
                </a:r>
              </a:p>
            </p:txBody>
          </p:sp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6739E2F5-5117-933A-A911-52682F01CF73}"/>
                  </a:ext>
                </a:extLst>
              </p:cNvPr>
              <p:cNvSpPr txBox="1"/>
              <p:nvPr/>
            </p:nvSpPr>
            <p:spPr>
              <a:xfrm>
                <a:off x="6048105" y="5642539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Searching</a:t>
                </a:r>
              </a:p>
            </p:txBody>
          </p:sp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04F3A62-F008-C3B4-2C2D-13B7BFB76511}"/>
                  </a:ext>
                </a:extLst>
              </p:cNvPr>
              <p:cNvSpPr txBox="1"/>
              <p:nvPr/>
            </p:nvSpPr>
            <p:spPr>
              <a:xfrm>
                <a:off x="8791322" y="5182490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Clean Data</a:t>
                </a:r>
                <a:endParaRPr lang="en-US"/>
              </a:p>
            </p:txBody>
          </p:sp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E898F202-3019-EEC5-02D6-D29DAC48DE76}"/>
                  </a:ext>
                </a:extLst>
              </p:cNvPr>
              <p:cNvSpPr txBox="1"/>
              <p:nvPr/>
            </p:nvSpPr>
            <p:spPr>
              <a:xfrm>
                <a:off x="8791321" y="5644842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Queries</a:t>
                </a:r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1826B4F-9053-74D9-D6DC-4C6397895B8E}"/>
                  </a:ext>
                </a:extLst>
              </p:cNvPr>
              <p:cNvCxnSpPr/>
              <p:nvPr/>
            </p:nvCxnSpPr>
            <p:spPr>
              <a:xfrm flipV="1">
                <a:off x="2173621" y="3439482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0C25ABE-7A25-0E15-A552-CE8C1031D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7490" y="2445569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6B8A3F-9D73-E7D8-E6AC-B8F3E5B61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925" y="5611092"/>
                <a:ext cx="985154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00168AD0-2FEF-4413-B2AE-1661256037D7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4023986" y="2441519"/>
                <a:ext cx="1990333" cy="480783"/>
              </a:xfrm>
              <a:prstGeom prst="bentConnector3">
                <a:avLst>
                  <a:gd name="adj1" fmla="val -72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93905D24-BCEB-F35E-E10C-CF7BEA204E7C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4018047" y="3996436"/>
                <a:ext cx="2347394" cy="285492"/>
              </a:xfrm>
              <a:prstGeom prst="bentConnector3">
                <a:avLst>
                  <a:gd name="adj1" fmla="val -334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D0EB70-CF7E-F87C-33CA-0416A003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4924" y="5611092"/>
                <a:ext cx="819502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F3AABF-05C3-FF35-4C29-1C465FFFF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4445" y="5605569"/>
                <a:ext cx="764285" cy="947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FCEFE6B-2F31-7777-BEBD-104300D14113}"/>
                  </a:ext>
                </a:extLst>
              </p:cNvPr>
              <p:cNvSpPr/>
              <p:nvPr/>
            </p:nvSpPr>
            <p:spPr>
              <a:xfrm>
                <a:off x="8603284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3895028-C401-9AB3-99A4-8568427B0CF4}"/>
                </a:ext>
              </a:extLst>
            </p:cNvPr>
            <p:cNvCxnSpPr/>
            <p:nvPr/>
          </p:nvCxnSpPr>
          <p:spPr>
            <a:xfrm>
              <a:off x="6731506" y="2915526"/>
              <a:ext cx="3386" cy="86067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B30EF43-F5C8-C10F-32A2-AACA264F0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7" y="2659853"/>
              <a:ext cx="802899" cy="802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C1258B-0B67-7633-E76E-434EAB6137B6}"/>
              </a:ext>
            </a:extLst>
          </p:cNvPr>
          <p:cNvGrpSpPr/>
          <p:nvPr/>
        </p:nvGrpSpPr>
        <p:grpSpPr>
          <a:xfrm>
            <a:off x="506458" y="121012"/>
            <a:ext cx="11687023" cy="1641879"/>
            <a:chOff x="506458" y="121012"/>
            <a:chExt cx="11687023" cy="1641879"/>
          </a:xfrm>
        </p:grpSpPr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6102EF58-02C3-9851-1827-E85AD2AE5B0A}"/>
                </a:ext>
              </a:extLst>
            </p:cNvPr>
            <p:cNvSpPr txBox="1"/>
            <p:nvPr/>
          </p:nvSpPr>
          <p:spPr>
            <a:xfrm>
              <a:off x="11298959" y="121012"/>
              <a:ext cx="653844" cy="218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662"/>
                </a:lnSpc>
              </a:pPr>
              <a:r>
                <a:rPr lang="en-US" sz="1400" spc="-33">
                  <a:solidFill>
                    <a:srgbClr val="414BA4"/>
                  </a:solidFill>
                  <a:latin typeface="Montserrat"/>
                </a:rPr>
                <a:t>Page</a:t>
              </a:r>
              <a:endParaRPr lang="en-US" sz="1400">
                <a:solidFill>
                  <a:srgbClr val="414BA4"/>
                </a:solidFill>
              </a:endParaRPr>
            </a:p>
          </p:txBody>
        </p: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091106E1-73C2-FC12-4BDA-2CD682A46DE8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88814A8-3F31-C641-6DB6-1F9B9D0A37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E02ABB08-D43F-6595-1E3C-F36EFD4A86C1}"/>
                </a:ext>
              </a:extLst>
            </p:cNvPr>
            <p:cNvSpPr txBox="1"/>
            <p:nvPr/>
          </p:nvSpPr>
          <p:spPr>
            <a:xfrm>
              <a:off x="748951" y="652226"/>
              <a:ext cx="1144453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แผนภาพแสดงภาพรวมของโครงการ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43465B40-FFB6-DE67-09E9-3D9B12F4152D}"/>
                </a:ext>
              </a:extLst>
            </p:cNvPr>
            <p:cNvSpPr txBox="1"/>
            <p:nvPr/>
          </p:nvSpPr>
          <p:spPr>
            <a:xfrm>
              <a:off x="1423470" y="1393559"/>
              <a:ext cx="141975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en-US" sz="2400">
                  <a:solidFill>
                    <a:srgbClr val="414BA4"/>
                  </a:solidFill>
                  <a:latin typeface="Athiti"/>
                  <a:cs typeface="Athiti"/>
                </a:rPr>
                <a:t>(1/3)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19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9" y="652226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 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HEI </a:t>
            </a:r>
          </a:p>
        </p:txBody>
      </p:sp>
      <p:pic>
        <p:nvPicPr>
          <p:cNvPr id="1026" name="Picture 2" descr="Public">
            <a:extLst>
              <a:ext uri="{FF2B5EF4-FFF2-40B4-BE49-F238E27FC236}">
                <a16:creationId xmlns:a16="http://schemas.microsoft.com/office/drawing/2014/main" id="{41813DD6-9B46-6F6E-8530-F0307565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81" y="5113617"/>
            <a:ext cx="2791304" cy="4063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QS World Rankings 2022 « St. Clare's Careers">
            <a:extLst>
              <a:ext uri="{FF2B5EF4-FFF2-40B4-BE49-F238E27FC236}">
                <a16:creationId xmlns:a16="http://schemas.microsoft.com/office/drawing/2014/main" id="{0C77F748-433C-0555-DF7C-A9C5DE6B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38" y="4824942"/>
            <a:ext cx="2282330" cy="9950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U Leuven remains 45th in World University Rankings 2021 – KU Leuven Global">
            <a:extLst>
              <a:ext uri="{FF2B5EF4-FFF2-40B4-BE49-F238E27FC236}">
                <a16:creationId xmlns:a16="http://schemas.microsoft.com/office/drawing/2014/main" id="{44AE792A-FC05-C4A0-6D91-9FE392E8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94" y="4984330"/>
            <a:ext cx="1420094" cy="6763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2">
            <a:extLst>
              <a:ext uri="{FF2B5EF4-FFF2-40B4-BE49-F238E27FC236}">
                <a16:creationId xmlns:a16="http://schemas.microsoft.com/office/drawing/2014/main" id="{82EFD269-D1ED-70A6-A87B-E393AE0D406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9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3B215105-99A0-50BE-70E1-4FD66DDA2F02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DED8185-0DC3-3AB3-3D01-05C4E94DFFB9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0E07DA5-31F9-7681-04E2-F20207C25E10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82E9DED4-024B-BD06-46EB-F229D5D2CED8}"/>
              </a:ext>
            </a:extLst>
          </p:cNvPr>
          <p:cNvSpPr txBox="1"/>
          <p:nvPr/>
        </p:nvSpPr>
        <p:spPr>
          <a:xfrm>
            <a:off x="1263629" y="2519399"/>
            <a:ext cx="947332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         เป็นการเก็บรวบรวมข้อมูลการจัดอันดับมหาวิทยาลัยของทั้ง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3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เว็บไซต์ ได้แก่ U-M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ultirank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,T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imes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Higher Education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QS เพื่อนำข้อมูลเหล่านั้นมาใช้ประโยชน์ในด้านต่างๆ เช่น Employer Platform</a:t>
            </a:r>
          </a:p>
        </p:txBody>
      </p:sp>
    </p:spTree>
    <p:extLst>
      <p:ext uri="{BB962C8B-B14F-4D97-AF65-F5344CB8AC3E}">
        <p14:creationId xmlns:p14="http://schemas.microsoft.com/office/powerpoint/2010/main" val="8065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CA05ACB9294CAAB658D883B4C8F3" ma:contentTypeVersion="14" ma:contentTypeDescription="Create a new document." ma:contentTypeScope="" ma:versionID="d3b22df0c2d83dd947724b219ac8f606">
  <xsd:schema xmlns:xsd="http://www.w3.org/2001/XMLSchema" xmlns:xs="http://www.w3.org/2001/XMLSchema" xmlns:p="http://schemas.microsoft.com/office/2006/metadata/properties" xmlns:ns2="af82a215-3c74-45bc-bfc2-bebc06716367" xmlns:ns3="db923896-2411-44ed-aad5-4f2326ccb657" targetNamespace="http://schemas.microsoft.com/office/2006/metadata/properties" ma:root="true" ma:fieldsID="9ccc6b31d3e984d109fcf2163d1e45ac" ns2:_="" ns3:_="">
    <xsd:import namespace="af82a215-3c74-45bc-bfc2-bebc06716367"/>
    <xsd:import namespace="db923896-2411-44ed-aad5-4f2326ccb6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2a215-3c74-45bc-bfc2-bebc067163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bc3e60-b683-41f4-8a69-934b837a46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23896-2411-44ed-aad5-4f2326ccb65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9aefeba-4833-464f-88e7-7934496a3676}" ma:internalName="TaxCatchAll" ma:showField="CatchAllData" ma:web="db923896-2411-44ed-aad5-4f2326ccb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82a215-3c74-45bc-bfc2-bebc06716367">
      <Terms xmlns="http://schemas.microsoft.com/office/infopath/2007/PartnerControls"/>
    </lcf76f155ced4ddcb4097134ff3c332f>
    <TaxCatchAll xmlns="db923896-2411-44ed-aad5-4f2326ccb657" xsi:nil="true"/>
  </documentManagement>
</p:properties>
</file>

<file path=customXml/itemProps1.xml><?xml version="1.0" encoding="utf-8"?>
<ds:datastoreItem xmlns:ds="http://schemas.openxmlformats.org/officeDocument/2006/customXml" ds:itemID="{314B2266-C498-4ACE-935E-B2296BC56B69}">
  <ds:schemaRefs>
    <ds:schemaRef ds:uri="af82a215-3c74-45bc-bfc2-bebc06716367"/>
    <ds:schemaRef ds:uri="db923896-2411-44ed-aad5-4f2326ccb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7FBA04-FAA9-4982-B83E-98191C485B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75A4F2-ECC8-458B-897C-BD8B7EC4505C}">
  <ds:schemaRefs>
    <ds:schemaRef ds:uri="af82a215-3c74-45bc-bfc2-bebc06716367"/>
    <ds:schemaRef ds:uri="db923896-2411-44ed-aad5-4f2326ccb6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1508</Words>
  <Application>Microsoft Macintosh PowerPoint</Application>
  <PresentationFormat>Widescreen</PresentationFormat>
  <Paragraphs>296</Paragraphs>
  <Slides>36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Athiti</vt:lpstr>
      <vt:lpstr>Bahnschrift</vt:lpstr>
      <vt:lpstr>Calibri</vt:lpstr>
      <vt:lpstr>Calibri Light</vt:lpstr>
      <vt:lpstr>Century Gothic</vt:lpstr>
      <vt:lpstr>Montserrat</vt:lpstr>
      <vt:lpstr>Montserrat Extra-Bold</vt:lpstr>
      <vt:lpstr>Montserrat Medium</vt:lpstr>
      <vt:lpstr>office theme</vt:lpstr>
      <vt:lpstr>Office Theme</vt:lpstr>
      <vt:lpstr>Office Theme</vt:lpstr>
      <vt:lpstr>PowerPoint Presentation</vt:lpstr>
      <vt:lpstr>About US</vt:lpstr>
      <vt:lpstr>FACGURE  What we do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Patpicha Toolsangualsri</cp:lastModifiedBy>
  <cp:revision>6</cp:revision>
  <dcterms:created xsi:type="dcterms:W3CDTF">2022-07-04T08:44:05Z</dcterms:created>
  <dcterms:modified xsi:type="dcterms:W3CDTF">2023-02-09T14:40:57Z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0x01010019ACCA05ACB9294CAAB658D883B4C8F3</vt:lpwstr>
  </property>
  <property fmtid="{D5CDD505-2E9C-101B-9397-08002B2CF9AE}" pid="3" name="MediaServiceImageTags">
    <vt:lpwstr/>
  </property>
</Properties>
</file>